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30" r:id="rId1"/>
  </p:sldMasterIdLst>
  <p:notesMasterIdLst>
    <p:notesMasterId r:id="rId32"/>
  </p:notesMasterIdLst>
  <p:sldIdLst>
    <p:sldId id="256" r:id="rId2"/>
    <p:sldId id="258" r:id="rId3"/>
    <p:sldId id="259" r:id="rId4"/>
    <p:sldId id="260" r:id="rId5"/>
    <p:sldId id="32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4" r:id="rId17"/>
    <p:sldId id="292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19" r:id="rId31"/>
  </p:sldIdLst>
  <p:sldSz cx="9144000" cy="6858000" type="screen4x3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0" roundtripDataSignature="AMtx7mj+V+yecSpE4IaRmdnVHbAc62z6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96" autoAdjust="0"/>
  </p:normalViewPr>
  <p:slideViewPr>
    <p:cSldViewPr snapToGrid="0">
      <p:cViewPr varScale="1">
        <p:scale>
          <a:sx n="105" d="100"/>
          <a:sy n="105" d="100"/>
        </p:scale>
        <p:origin x="179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Relationship Id="rId80" Type="http://customschemas.google.com/relationships/presentationmetadata" Target="meta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Arkusz1!$A$2:$A$4</c:f>
              <c:strCache>
                <c:ptCount val="3"/>
                <c:pt idx="0">
                  <c:v>zwroty dłużników</c:v>
                </c:pt>
                <c:pt idx="1">
                  <c:v>budżet państwa + odsetki</c:v>
                </c:pt>
                <c:pt idx="2">
                  <c:v>40% OWW</c:v>
                </c:pt>
              </c:strCache>
            </c:strRef>
          </c:cat>
          <c:val>
            <c:numRef>
              <c:f>Arkusz1!$B$2:$B$4</c:f>
              <c:numCache>
                <c:formatCode>#,##0.00</c:formatCode>
                <c:ptCount val="3"/>
                <c:pt idx="0">
                  <c:v>65301.48</c:v>
                </c:pt>
                <c:pt idx="1">
                  <c:v>56749.57</c:v>
                </c:pt>
                <c:pt idx="2">
                  <c:v>8551.91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3F-413F-A247-F32070ACED46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Arkusz1!$A$2:$A$4</c:f>
              <c:strCache>
                <c:ptCount val="3"/>
                <c:pt idx="0">
                  <c:v>zwroty dłużników</c:v>
                </c:pt>
                <c:pt idx="1">
                  <c:v>budżet państwa + odsetki</c:v>
                </c:pt>
                <c:pt idx="2">
                  <c:v>40% OWW</c:v>
                </c:pt>
              </c:strCache>
            </c:strRef>
          </c:cat>
          <c:val>
            <c:numRef>
              <c:f>Arkusz1!$C$2:$C$4</c:f>
              <c:numCache>
                <c:formatCode>#,##0.00</c:formatCode>
                <c:ptCount val="3"/>
                <c:pt idx="0">
                  <c:v>101600.62</c:v>
                </c:pt>
                <c:pt idx="1">
                  <c:v>85048.38</c:v>
                </c:pt>
                <c:pt idx="2">
                  <c:v>16552.240000000002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3F-413F-A247-F32070ACED46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Arkusz1!$A$2:$A$4</c:f>
              <c:strCache>
                <c:ptCount val="3"/>
                <c:pt idx="0">
                  <c:v>zwroty dłużników</c:v>
                </c:pt>
                <c:pt idx="1">
                  <c:v>budżet państwa + odsetki</c:v>
                </c:pt>
                <c:pt idx="2">
                  <c:v>40% OWW</c:v>
                </c:pt>
              </c:strCache>
            </c:strRef>
          </c:cat>
          <c:val>
            <c:numRef>
              <c:f>Arkusz1!$D$2:$D$4</c:f>
              <c:numCache>
                <c:formatCode>#,##0.00</c:formatCode>
                <c:ptCount val="3"/>
                <c:pt idx="0">
                  <c:v>131807.82</c:v>
                </c:pt>
                <c:pt idx="1">
                  <c:v>110899.71</c:v>
                </c:pt>
                <c:pt idx="2">
                  <c:v>20908.11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3F-413F-A247-F32070ACED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0941736"/>
        <c:axId val="350943696"/>
      </c:barChart>
      <c:catAx>
        <c:axId val="350941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50943696"/>
        <c:crosses val="autoZero"/>
        <c:auto val="1"/>
        <c:lblAlgn val="ctr"/>
        <c:lblOffset val="100"/>
        <c:noMultiLvlLbl val="0"/>
      </c:catAx>
      <c:valAx>
        <c:axId val="350943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50941736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217477969892932"/>
          <c:y val="0.91331828608760146"/>
          <c:w val="0.26565783658485986"/>
          <c:h val="7.17563628545346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6400" cy="497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87" y="0"/>
            <a:ext cx="2946400" cy="497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710"/>
            <a:ext cx="2946400" cy="497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87" y="9428710"/>
            <a:ext cx="2946400" cy="497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58993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4368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2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4778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3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4116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4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0066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6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1970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7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105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9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8719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34bb12cf471_2_434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g34bb12cf471_2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4528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34bb12cf471_2_471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g34bb12cf471_2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806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34bb12cf471_2_494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g34bb12cf471_2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5800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34bb12cf471_2_513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g34bb12cf471_2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1714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5250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34bb12cf471_2_533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g34bb12cf471_2_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0601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34bb12cf471_2_554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g34bb12cf471_2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99502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34bb12cf471_2_575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g34bb12cf471_2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417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34bb12cf471_2_596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g34bb12cf471_2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70434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34bb12cf471_2_613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g34bb12cf471_2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00297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34bb12cf471_2_629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g34bb12cf471_2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07502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34bb12cf471_2_646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g34bb12cf471_2_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34847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34bb12cf471_2_664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g34bb12cf471_2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45171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34bb12cf471_2_686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g34bb12cf471_2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49366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32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7860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6795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7658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7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1767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8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092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9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9022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0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0516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1:notes"/>
          <p:cNvSpPr txBox="1">
            <a:spLocks noGrp="1"/>
          </p:cNvSpPr>
          <p:nvPr>
            <p:ph type="body" idx="1"/>
          </p:nvPr>
        </p:nvSpPr>
        <p:spPr>
          <a:xfrm>
            <a:off x="679450" y="4778192"/>
            <a:ext cx="5438775" cy="39068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9335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D4CE8180-4CE7-CDF8-AF59-EF8B87C1B8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4167" r="10834"/>
          <a:stretch>
            <a:fillRect/>
          </a:stretch>
        </p:blipFill>
        <p:spPr>
          <a:xfrm rot="16200000">
            <a:off x="3327543" y="1007390"/>
            <a:ext cx="6858000" cy="484322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842FAE7-C654-D172-9EAC-3BF1BAAA7C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lang="pl-PL" sz="2800" b="1" kern="120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9892253-76D6-C5CD-01B5-E73491C25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lang="pl-PL" sz="2000" b="0" i="0" u="none" strike="noStrike" cap="none" smtClean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F60C7FF-146E-320E-213D-F5B3F52BB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C0777A2-8423-C09F-9291-3F6BA2E28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A49858D-1163-9921-23FD-A0B2315B7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9038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D92CEB-20A4-6C30-273E-5F4EABFDB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008C1B3-C769-BFA9-F25E-AECA4DE68E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384DD49-3798-B208-7C15-6C1405FF5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4042D47-C5AD-BE86-1160-534952C4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13855A9-FF14-A1E2-F25C-A70B5D626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‹#›</a:t>
            </a:fld>
            <a:endParaRPr lang="pl-PL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810072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446AFB6B-DE4E-F16C-E321-279CDD3672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788C737-7F60-1E61-558B-D57EB4F367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7B0268E-4979-E7F1-5923-7D1BBDC3E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75223F6-0F09-693A-45B8-F0E848E6A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6DC9029-331F-856A-46AE-CC517A15A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‹#›</a:t>
            </a:fld>
            <a:endParaRPr lang="pl-PL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269220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367103-D116-0BAF-1F9E-438BF87AE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B6DD63-E3A6-2A7F-E276-6D0454BD9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BF13A0-4005-A356-F062-4570DDC9C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F17BE2E-1D0A-F4BE-4588-136390225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720B5F5-2B1E-A1EA-1291-281C6C4D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‹#›</a:t>
            </a:fld>
            <a:endParaRPr lang="pl-PL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449389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C9309C-E422-3923-4CA2-2884E07E7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AD57167-A454-E44E-2421-1DBB12E6A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754D186-4D72-67DA-9B07-711B94D5D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4D27209-36CB-37AF-92D3-A9B63BF45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3112391-A16C-4492-F111-E6FBC0EAF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402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C7C9E4-8DE2-966A-AD8B-02CD48289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AC8BF5-CE1F-B93F-390F-066F13D361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2F3E639-C925-D7B9-7B42-0FD9D1400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BD19557-E100-916B-801E-4F027D955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69F04B5-1D7F-C877-2693-0CE8F56C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DE8CF16-3ABF-D16F-9C9B-4EDAA0FA7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‹#›</a:t>
            </a:fld>
            <a:endParaRPr lang="pl-PL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50322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C6BDC9-5FF8-0890-91ED-DC647BBEB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DC0AF5D-AE8A-F8BF-C922-1C02257D6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EB0CA1B-AEE0-13A2-39F3-8506809FB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A9A1EC1-7593-4C72-52A0-FB9FBF86A6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DCDE660-48E3-614D-9058-0CFC5C317D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50835A1-03A6-AA84-1FED-49760D551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F6F1576-629B-C887-2855-355982344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F5231F8E-AAD5-0CAB-23ED-EF46C1559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‹#›</a:t>
            </a:fld>
            <a:endParaRPr lang="pl-PL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180810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E6F3BF-8E72-AC86-81E4-109C0CA43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BB11CBA-D840-5C24-CE40-90927E0B7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16A6D9D-B9C5-B9D8-3441-3B9E8CCCF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AB8A7D8-A5BC-0166-B5CC-FC5F33510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‹#›</a:t>
            </a:fld>
            <a:endParaRPr lang="pl-PL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305599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6605A03-1740-A500-B2D3-19F9D9C80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5DEF0E5-1CD1-6565-F342-FEE177C83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6C590F7-1718-E1A8-AE01-97BCD8A40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‹#›</a:t>
            </a:fld>
            <a:endParaRPr lang="pl-PL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217756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981762-1F18-7925-95E1-575A807BF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89538FF-1525-94FA-7660-C221E616E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89A64BC-7158-3979-29FB-CE6D7BC41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51D5B13-A9A6-F254-4AD5-AF7638951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2509590-D5F0-7B88-DD13-F956EA4E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34781BB-CC16-73FC-57D7-924823D72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‹#›</a:t>
            </a:fld>
            <a:endParaRPr lang="pl-PL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65457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C3C19F-33FE-4CC0-F3E9-F74ECBCE5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F9CB75B-7AA7-0342-219D-6667F7EB9A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1D8FED3-6F1A-2794-DBF0-E7E70C8F4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6F4AD4C-BBA9-0908-6787-470AE860F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A14961D-F2A7-B356-1ABB-E485AA165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4D99BE1-86C3-0903-A096-E09E71B28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‹#›</a:t>
            </a:fld>
            <a:endParaRPr lang="pl-PL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297012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AAAA080-7312-676F-2AC9-5EC27BEF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FB0F0F3-016C-0172-23DB-ED60699F3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93D4956-F437-DD45-1B3D-37A8E4239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C2BF51F-868A-6367-901D-379B6D228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B890B03-1201-7936-6451-B1F07BEDF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‹#›</a:t>
            </a:fld>
            <a:endParaRPr lang="pl-PL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2.jp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.jp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36.pn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36.pn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36.png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5.jp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6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5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84632" algn="ctr">
              <a:spcBef>
                <a:spcPts val="0"/>
              </a:spcBef>
              <a:buClr>
                <a:srgbClr val="FFC351"/>
              </a:buClr>
              <a:buSzPct val="100000"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MIEJSKO-GMINNY OŚRODEK POMOCY SPOŁECZNEJ W CZERNIEJEWIE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Podtytuł 3">
            <a:extLst>
              <a:ext uri="{FF2B5EF4-FFF2-40B4-BE49-F238E27FC236}">
                <a16:creationId xmlns:a16="http://schemas.microsoft.com/office/drawing/2014/main" id="{E72084E6-8A20-A3EF-D992-D0153E629A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400"/>
            </a:pPr>
            <a:r>
              <a:rPr lang="pl-PL" dirty="0">
                <a:solidFill>
                  <a:schemeClr val="lt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pl-PL" b="1" dirty="0">
                <a:solidFill>
                  <a:schemeClr val="accent5"/>
                </a:solidFill>
                <a:latin typeface="Century Gothic" panose="020B0502020202020204" pitchFamily="34" charset="0"/>
                <a:sym typeface="Arial"/>
              </a:rPr>
              <a:t>Sprawozdanie z działalności </a:t>
            </a:r>
            <a:endParaRPr lang="pl-PL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Clr>
                <a:srgbClr val="FFD25D"/>
              </a:buClr>
              <a:buSzPts val="2800"/>
            </a:pPr>
            <a:r>
              <a:rPr lang="pl-PL" b="1" dirty="0">
                <a:solidFill>
                  <a:schemeClr val="accent5"/>
                </a:solidFill>
                <a:latin typeface="Century Gothic" panose="020B0502020202020204" pitchFamily="34" charset="0"/>
                <a:sym typeface="Arial"/>
              </a:rPr>
              <a:t>   za 2025 rok</a:t>
            </a:r>
            <a:endParaRPr lang="pl-PL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1" name="Google Shape;141;p1" descr="C:\Users\Dell\Desktop\SENIOR 2025\ROPS\zdjecia z ropsu do sprawozdania\462370308_3886572531623273_5429157006695785811_n.jpg"/>
          <p:cNvPicPr preferRelativeResize="0"/>
          <p:nvPr/>
        </p:nvPicPr>
        <p:blipFill rotWithShape="1">
          <a:blip r:embed="rId3">
            <a:alphaModFix/>
          </a:blip>
          <a:srcRect l="10911" b="27458"/>
          <a:stretch/>
        </p:blipFill>
        <p:spPr>
          <a:xfrm>
            <a:off x="3348037" y="5353049"/>
            <a:ext cx="2034668" cy="101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" descr="C:\Users\Dell\Desktop\SENIOR 2025\ROPS\zdjecia z ropsu do sprawozdania\109570111_119808846473450_4244933831185439777_n.jpg"/>
          <p:cNvPicPr preferRelativeResize="0"/>
          <p:nvPr/>
        </p:nvPicPr>
        <p:blipFill rotWithShape="1">
          <a:blip r:embed="rId4">
            <a:alphaModFix/>
          </a:blip>
          <a:srcRect t="15580" b="20311"/>
          <a:stretch/>
        </p:blipFill>
        <p:spPr>
          <a:xfrm>
            <a:off x="1916112" y="5353048"/>
            <a:ext cx="1584325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" descr="C:\Users\Dell\Desktop\SENIOR 2025\ROPS\zdjecia z ropsu do sprawozdania\424673423_7187650181301076_8420664032108457345_n.jpg"/>
          <p:cNvPicPr preferRelativeResize="0"/>
          <p:nvPr/>
        </p:nvPicPr>
        <p:blipFill rotWithShape="1">
          <a:blip r:embed="rId5">
            <a:alphaModFix/>
          </a:blip>
          <a:srcRect t="9150" r="-5640" b="10064"/>
          <a:stretch/>
        </p:blipFill>
        <p:spPr>
          <a:xfrm>
            <a:off x="593889" y="5354935"/>
            <a:ext cx="1257110" cy="1014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11" descr="C:\Users\Dell\Downloads\Screenshot 2025-04-13 at 11-30-29 Od stycznia tańsze lub bezpłatne usługi opiekuńcze dla mieszkańców Gdańsk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4400" y="3695700"/>
            <a:ext cx="3670299" cy="2465129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</p:pic>
      <p:sp>
        <p:nvSpPr>
          <p:cNvPr id="431" name="Google Shape;431;p11"/>
          <p:cNvSpPr/>
          <p:nvPr/>
        </p:nvSpPr>
        <p:spPr>
          <a:xfrm>
            <a:off x="69167" y="3873573"/>
            <a:ext cx="4695186" cy="9144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600" b="1" i="0" u="none" strike="noStrike" cap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LICZBA OSÓB KORZYSTAJĄCYCH Z USŁUG: </a:t>
            </a:r>
            <a:r>
              <a:rPr lang="pl-PL" sz="32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Arial"/>
              </a:rPr>
              <a:t>9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</a:pPr>
            <a:endParaRPr lang="pl-PL" sz="1600" b="1" i="0" u="none" strike="noStrike" cap="none" dirty="0">
              <a:solidFill>
                <a:srgbClr val="0070C0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3042160" y="1621913"/>
            <a:ext cx="2834806" cy="4318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60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sym typeface="Arial"/>
              </a:rPr>
              <a:t>realizacja przez firmy:</a:t>
            </a:r>
            <a:endParaRPr lang="pl-PL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40" name="Google Shape;440;p11"/>
          <p:cNvSpPr/>
          <p:nvPr/>
        </p:nvSpPr>
        <p:spPr>
          <a:xfrm>
            <a:off x="4572000" y="2175184"/>
            <a:ext cx="3671887" cy="1223962"/>
          </a:xfrm>
          <a:prstGeom prst="ellipse">
            <a:avLst/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600" i="0" u="none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sym typeface="Arial"/>
              </a:rPr>
              <a:t>Centrum Terapii i Wspierania </a:t>
            </a:r>
            <a:r>
              <a:rPr lang="pl-PL" sz="1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</a:t>
            </a:r>
            <a:r>
              <a:rPr lang="pl-PL" sz="1600" i="0" u="none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sym typeface="Arial"/>
              </a:rPr>
              <a:t>ozwoju 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600" i="0" u="none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sym typeface="Arial"/>
              </a:rPr>
              <a:t>ul. Witkowska 100, </a:t>
            </a:r>
            <a:br>
              <a:rPr lang="pl-PL" sz="1600" i="0" u="none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sym typeface="Arial"/>
              </a:rPr>
            </a:br>
            <a:r>
              <a:rPr lang="pl-PL" sz="1600" i="0" u="none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sym typeface="Arial"/>
              </a:rPr>
              <a:t>62-200 Gniezno 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41" name="Google Shape;441;p11"/>
          <p:cNvSpPr/>
          <p:nvPr/>
        </p:nvSpPr>
        <p:spPr>
          <a:xfrm>
            <a:off x="-132928" y="2175184"/>
            <a:ext cx="5099376" cy="1223962"/>
          </a:xfrm>
          <a:prstGeom prst="ellipse">
            <a:avLst/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600" i="0" u="none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sym typeface="Arial"/>
              </a:rPr>
              <a:t>Konsorcjum – Specjalistyczna Terapia Pedagogiczna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600" i="0" u="none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sym typeface="Arial"/>
              </a:rPr>
              <a:t>Piotr Staśkiewicz 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600" i="0" u="none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sym typeface="Arial"/>
              </a:rPr>
              <a:t>ul. Słoneczna 3b, 62-200 Gniezno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42503FB-0972-15DF-05B8-1BC933DA0080}"/>
              </a:ext>
            </a:extLst>
          </p:cNvPr>
          <p:cNvSpPr txBox="1">
            <a:spLocks/>
          </p:cNvSpPr>
          <p:nvPr/>
        </p:nvSpPr>
        <p:spPr>
          <a:xfrm>
            <a:off x="431141" y="279446"/>
            <a:ext cx="8056847" cy="5550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800" b="1" kern="120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Tx/>
              <a:buFontTx/>
            </a:pPr>
            <a:r>
              <a:rPr lang="pl-PL" dirty="0">
                <a:latin typeface="Century Gothic" panose="020B0502020202020204" pitchFamily="34" charset="0"/>
                <a:cs typeface="Arial"/>
              </a:rPr>
              <a:t>USŁUGI OPIEKUŃCZE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E8A1DD7-C07F-6040-2192-CAFE64361CBE}"/>
              </a:ext>
            </a:extLst>
          </p:cNvPr>
          <p:cNvSpPr txBox="1"/>
          <p:nvPr/>
        </p:nvSpPr>
        <p:spPr>
          <a:xfrm>
            <a:off x="1414620" y="351746"/>
            <a:ext cx="60898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70C0"/>
              </a:buClr>
              <a:buSzPts val="1600"/>
            </a:pPr>
            <a:br>
              <a:rPr lang="pl-PL" sz="1800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pl-PL" sz="1800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endParaRPr lang="pl-PL" sz="1800" dirty="0">
              <a:latin typeface="Century Gothic" panose="020B0502020202020204" pitchFamily="34" charset="0"/>
            </a:endParaRPr>
          </a:p>
          <a:p>
            <a:pPr lvl="0" algn="ctr">
              <a:buClr>
                <a:srgbClr val="0070C0"/>
              </a:buClr>
              <a:buSzPts val="2000"/>
            </a:pPr>
            <a:r>
              <a:rPr lang="pl-PL" sz="1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SPECJALISTYCZNE  USŁUGI  OPIEKUŃCZE</a:t>
            </a:r>
            <a:endParaRPr lang="pl-PL" sz="1800" b="1" dirty="0">
              <a:latin typeface="Century Gothic" panose="020B0502020202020204" pitchFamily="34" charset="0"/>
            </a:endParaRPr>
          </a:p>
          <a:p>
            <a:pPr lvl="0" algn="ctr">
              <a:buClr>
                <a:srgbClr val="0070C0"/>
              </a:buClr>
              <a:buSzPts val="2000"/>
            </a:pPr>
            <a:r>
              <a:rPr lang="pl-PL" sz="1800" dirty="0">
                <a:solidFill>
                  <a:srgbClr val="0070C0"/>
                </a:solidFill>
                <a:latin typeface="Century Gothic" panose="020B0502020202020204" pitchFamily="34" charset="0"/>
              </a:rPr>
              <a:t>  </a:t>
            </a:r>
            <a:endParaRPr lang="pl-PL" sz="1800" dirty="0">
              <a:latin typeface="Century Gothic" panose="020B0502020202020204" pitchFamily="34" charset="0"/>
            </a:endParaRPr>
          </a:p>
          <a:p>
            <a:pPr lvl="0" algn="ctr">
              <a:buClr>
                <a:schemeClr val="dk1"/>
              </a:buClr>
              <a:buSzPts val="1600"/>
            </a:pPr>
            <a:endParaRPr lang="pl-PL" sz="1800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endParaRPr lang="pl-PL" sz="1800" dirty="0">
              <a:latin typeface="Century Gothic" panose="020B0502020202020204" pitchFamily="34" charset="0"/>
            </a:endParaRPr>
          </a:p>
        </p:txBody>
      </p:sp>
      <p:pic>
        <p:nvPicPr>
          <p:cNvPr id="4" name="Google Shape;165;p3" descr="C:\Users\Dell\Desktop\SENIOR 2025\ROPS\zdjecia z ropsu do sprawozdania\424673423_7187650181301076_8420664032108457345_n.jpg">
            <a:extLst>
              <a:ext uri="{FF2B5EF4-FFF2-40B4-BE49-F238E27FC236}">
                <a16:creationId xmlns:a16="http://schemas.microsoft.com/office/drawing/2014/main" id="{597E9D2E-32FB-744F-A318-CB5224D2E85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9150" r="-5640" b="10064"/>
          <a:stretch/>
        </p:blipFill>
        <p:spPr>
          <a:xfrm>
            <a:off x="210059" y="5709979"/>
            <a:ext cx="1179512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DCB82AF-E77F-38D5-8858-E7075FA001B5}"/>
              </a:ext>
            </a:extLst>
          </p:cNvPr>
          <p:cNvSpPr txBox="1"/>
          <p:nvPr/>
        </p:nvSpPr>
        <p:spPr>
          <a:xfrm>
            <a:off x="1350819" y="6045617"/>
            <a:ext cx="160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2025</a:t>
            </a:r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93DE04DE-DD10-C0A5-C82E-EA4BA602345C}"/>
              </a:ext>
            </a:extLst>
          </p:cNvPr>
          <p:cNvCxnSpPr/>
          <p:nvPr/>
        </p:nvCxnSpPr>
        <p:spPr>
          <a:xfrm>
            <a:off x="5484783" y="2052540"/>
            <a:ext cx="295435" cy="245287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62AAC3AD-C50D-158A-7997-023E5D23FFE6}"/>
              </a:ext>
            </a:extLst>
          </p:cNvPr>
          <p:cNvCxnSpPr>
            <a:cxnSpLocks/>
          </p:cNvCxnSpPr>
          <p:nvPr/>
        </p:nvCxnSpPr>
        <p:spPr>
          <a:xfrm flipH="1">
            <a:off x="3216065" y="2052535"/>
            <a:ext cx="359234" cy="208327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431;p11">
            <a:extLst>
              <a:ext uri="{FF2B5EF4-FFF2-40B4-BE49-F238E27FC236}">
                <a16:creationId xmlns:a16="http://schemas.microsoft.com/office/drawing/2014/main" id="{0462A681-24FB-14C4-B2D0-235F4542E705}"/>
              </a:ext>
            </a:extLst>
          </p:cNvPr>
          <p:cNvSpPr/>
          <p:nvPr/>
        </p:nvSpPr>
        <p:spPr>
          <a:xfrm>
            <a:off x="0" y="4787973"/>
            <a:ext cx="4560105" cy="92200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70C0"/>
              </a:buClr>
              <a:buSzPts val="1200"/>
            </a:pPr>
            <a:r>
              <a:rPr lang="pl-PL" sz="1600" b="1" dirty="0">
                <a:solidFill>
                  <a:srgbClr val="0070C0"/>
                </a:solidFill>
              </a:rPr>
              <a:t>WYKONANIE (WYDATKI)</a:t>
            </a:r>
            <a:r>
              <a:rPr lang="pl-PL" sz="1600" b="1" i="0" u="none" strike="noStrike" cap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: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76.375,00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zł</a:t>
            </a:r>
            <a:endParaRPr lang="pl-PL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buClr>
                <a:srgbClr val="0070C0"/>
              </a:buClr>
              <a:buSzPts val="1200"/>
            </a:pP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</a:pPr>
            <a:endParaRPr lang="pl-PL" sz="1600" b="1" i="0" u="none" strike="noStrike" cap="none" dirty="0">
              <a:solidFill>
                <a:srgbClr val="0070C0"/>
              </a:solidFill>
              <a:latin typeface="Century Gothic" panose="020B0502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2"/>
          <p:cNvSpPr txBox="1"/>
          <p:nvPr/>
        </p:nvSpPr>
        <p:spPr>
          <a:xfrm>
            <a:off x="34924" y="128465"/>
            <a:ext cx="4249737" cy="95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8" name="Google Shape;458;p12" descr="C:\Users\Dell\Desktop\SENIOR 2025\ROPS\zdjecia z ropsu do sprawozdania\SENIOR +\482321909_948846067422494_4600452987800397031_n.jpg"/>
          <p:cNvPicPr preferRelativeResize="0"/>
          <p:nvPr/>
        </p:nvPicPr>
        <p:blipFill rotWithShape="1">
          <a:blip r:embed="rId3">
            <a:alphaModFix/>
          </a:blip>
          <a:srcRect t="18905" b="11686"/>
          <a:stretch/>
        </p:blipFill>
        <p:spPr>
          <a:xfrm>
            <a:off x="2789317" y="3514404"/>
            <a:ext cx="5430413" cy="2884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64" name="Google Shape;464;p12" descr="C:\Users\Dell\Desktop\SENIOR 2025\ROPS\zdjecia z ropsu do sprawozdania\109570111_119808846473450_4244933831185439777_n.jpg"/>
          <p:cNvPicPr preferRelativeResize="0"/>
          <p:nvPr/>
        </p:nvPicPr>
        <p:blipFill rotWithShape="1">
          <a:blip r:embed="rId4">
            <a:alphaModFix/>
          </a:blip>
          <a:srcRect t="20512" b="30769"/>
          <a:stretch/>
        </p:blipFill>
        <p:spPr>
          <a:xfrm>
            <a:off x="106032" y="128465"/>
            <a:ext cx="1582896" cy="7095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3B17C381-8EB8-21D6-94D5-279F9C43848D}"/>
              </a:ext>
            </a:extLst>
          </p:cNvPr>
          <p:cNvSpPr txBox="1">
            <a:spLocks/>
          </p:cNvSpPr>
          <p:nvPr/>
        </p:nvSpPr>
        <p:spPr>
          <a:xfrm>
            <a:off x="799815" y="213791"/>
            <a:ext cx="8032150" cy="8650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800" b="1" kern="120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Tx/>
              <a:buFontTx/>
            </a:pPr>
            <a:r>
              <a:rPr lang="pl-PL" dirty="0">
                <a:latin typeface="Century Gothic" panose="020B0502020202020204" pitchFamily="34" charset="0"/>
                <a:cs typeface="Arial"/>
              </a:rPr>
              <a:t>KLUB SENIOR + w Czerniejewie z filią </a:t>
            </a:r>
            <a:br>
              <a:rPr lang="pl-PL" dirty="0">
                <a:latin typeface="Century Gothic" panose="020B0502020202020204" pitchFamily="34" charset="0"/>
                <a:cs typeface="Arial"/>
              </a:rPr>
            </a:br>
            <a:r>
              <a:rPr lang="pl-PL" dirty="0">
                <a:latin typeface="Century Gothic" panose="020B0502020202020204" pitchFamily="34" charset="0"/>
                <a:cs typeface="Arial"/>
              </a:rPr>
              <a:t>w Żydowie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6" name="Google Shape;165;p3" descr="C:\Users\Dell\Desktop\SENIOR 2025\ROPS\zdjecia z ropsu do sprawozdania\424673423_7187650181301076_8420664032108457345_n.jpg">
            <a:extLst>
              <a:ext uri="{FF2B5EF4-FFF2-40B4-BE49-F238E27FC236}">
                <a16:creationId xmlns:a16="http://schemas.microsoft.com/office/drawing/2014/main" id="{9A5E9350-8B70-FAC7-5C5B-8EA1A027CF3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9150" r="-5640" b="10064"/>
          <a:stretch/>
        </p:blipFill>
        <p:spPr>
          <a:xfrm>
            <a:off x="210059" y="5709979"/>
            <a:ext cx="1179512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EE661E5-275D-7241-FC37-93B693AE982E}"/>
              </a:ext>
            </a:extLst>
          </p:cNvPr>
          <p:cNvSpPr txBox="1"/>
          <p:nvPr/>
        </p:nvSpPr>
        <p:spPr>
          <a:xfrm>
            <a:off x="1350819" y="6045617"/>
            <a:ext cx="160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1489D28-AA53-3622-09A6-75F3E2BF8E85}"/>
              </a:ext>
            </a:extLst>
          </p:cNvPr>
          <p:cNvSpPr txBox="1"/>
          <p:nvPr/>
        </p:nvSpPr>
        <p:spPr>
          <a:xfrm>
            <a:off x="-439229" y="4402896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198.059,19 zł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4E91FB9-7FE7-8455-3A14-F2F227F54B6D}"/>
              </a:ext>
            </a:extLst>
          </p:cNvPr>
          <p:cNvSpPr txBox="1"/>
          <p:nvPr/>
        </p:nvSpPr>
        <p:spPr>
          <a:xfrm>
            <a:off x="210059" y="3628824"/>
            <a:ext cx="2837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Wysokość środków na działalność w 2025 r.:</a:t>
            </a:r>
            <a:endParaRPr lang="pl-PL" sz="1600" b="1" dirty="0">
              <a:latin typeface="Century Gothic" panose="020B0502020202020204" pitchFamily="34" charset="0"/>
            </a:endParaRPr>
          </a:p>
          <a:p>
            <a:pPr algn="ctr"/>
            <a:endParaRPr lang="pl-PL" sz="1600" b="1" dirty="0">
              <a:latin typeface="Century Gothic" panose="020B0502020202020204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DC59EE9-F2C9-7A12-1FF9-FDCAA9C1B758}"/>
              </a:ext>
            </a:extLst>
          </p:cNvPr>
          <p:cNvSpPr txBox="1"/>
          <p:nvPr/>
        </p:nvSpPr>
        <p:spPr>
          <a:xfrm>
            <a:off x="106032" y="1144525"/>
            <a:ext cx="83572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538" lvl="0" algn="ctr">
              <a:buClr>
                <a:srgbClr val="002060"/>
              </a:buClr>
              <a:buSzPts val="1200"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Klub działał w 2025 r.: 5 dni w tygodniu od poniedziałku do piątku.</a:t>
            </a:r>
          </a:p>
          <a:p>
            <a:pPr marL="109538" lvl="0" algn="ctr">
              <a:buClr>
                <a:srgbClr val="002060"/>
              </a:buClr>
              <a:buSzPts val="1200"/>
            </a:pP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109538" lvl="0" algn="ctr">
              <a:buClr>
                <a:srgbClr val="002060"/>
              </a:buClr>
              <a:buSzPts val="1200"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Uczestnikami Klubu „Senior+” są osoby nieaktywne zawodowo w wieku 60+, </a:t>
            </a:r>
            <a:b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zamieszkujące w Gminie Czerniejewo</a:t>
            </a:r>
          </a:p>
          <a:p>
            <a:pPr marL="109538" lvl="0" algn="ctr">
              <a:buClr>
                <a:srgbClr val="002060"/>
              </a:buClr>
              <a:buSzPts val="1200"/>
            </a:pP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109538" lvl="0" algn="ctr">
              <a:buClr>
                <a:srgbClr val="002060"/>
              </a:buClr>
              <a:buSzPts val="1200"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Ilość zapisanych seniorów w 2025 r.: 102</a:t>
            </a:r>
          </a:p>
          <a:p>
            <a:pPr marL="109538" lvl="0" algn="ctr">
              <a:buClr>
                <a:srgbClr val="002060"/>
              </a:buClr>
              <a:buSzPts val="1200"/>
            </a:pPr>
            <a:endParaRPr lang="pl-PL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pl-PL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3"/>
          <p:cNvSpPr/>
          <p:nvPr/>
        </p:nvSpPr>
        <p:spPr>
          <a:xfrm>
            <a:off x="3788810" y="5161295"/>
            <a:ext cx="2624431" cy="647700"/>
          </a:xfrm>
          <a:prstGeom prst="flowChartConnector">
            <a:avLst/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800" i="0" u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Arial"/>
              </a:rPr>
              <a:t>Zajęcia</a:t>
            </a:r>
            <a:br>
              <a:rPr lang="pl-PL" sz="1800" i="0" u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Arial"/>
              </a:rPr>
            </a:br>
            <a:r>
              <a:rPr lang="pl-PL" sz="1800" i="0" u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Arial"/>
              </a:rPr>
              <a:t> z arteterapii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84" name="Google Shape;484;p13"/>
          <p:cNvSpPr/>
          <p:nvPr/>
        </p:nvSpPr>
        <p:spPr>
          <a:xfrm>
            <a:off x="4105662" y="6011383"/>
            <a:ext cx="1990725" cy="647700"/>
          </a:xfrm>
          <a:prstGeom prst="flowChartConnector">
            <a:avLst/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800" i="0" u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Arial"/>
              </a:rPr>
              <a:t>Zajęcia kulinarne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85" name="Google Shape;485;p13"/>
          <p:cNvSpPr/>
          <p:nvPr/>
        </p:nvSpPr>
        <p:spPr>
          <a:xfrm>
            <a:off x="5847432" y="2115423"/>
            <a:ext cx="2270370" cy="647700"/>
          </a:xfrm>
          <a:prstGeom prst="flowChartConnector">
            <a:avLst/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800" i="0" u="none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Arial"/>
              </a:rPr>
              <a:t>Zajęcia</a:t>
            </a:r>
            <a:br>
              <a:rPr lang="pl-PL" sz="1800" i="0" u="none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Arial"/>
              </a:rPr>
            </a:br>
            <a:r>
              <a:rPr lang="pl-PL" sz="1800" i="0" u="none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Arial"/>
              </a:rPr>
              <a:t> z malarstwa  </a:t>
            </a:r>
            <a:endParaRPr sz="18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86" name="Google Shape;486;p13"/>
          <p:cNvSpPr/>
          <p:nvPr/>
        </p:nvSpPr>
        <p:spPr>
          <a:xfrm>
            <a:off x="5569413" y="1266126"/>
            <a:ext cx="2797505" cy="649287"/>
          </a:xfrm>
          <a:prstGeom prst="flowChartConnector">
            <a:avLst/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800" i="0" u="none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Arial"/>
              </a:rPr>
              <a:t>Zajęcia psychologiczne</a:t>
            </a:r>
            <a:endParaRPr sz="18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87" name="Google Shape;487;p13"/>
          <p:cNvSpPr/>
          <p:nvPr/>
        </p:nvSpPr>
        <p:spPr>
          <a:xfrm>
            <a:off x="838453" y="3692136"/>
            <a:ext cx="2318831" cy="647700"/>
          </a:xfrm>
          <a:prstGeom prst="flowChartConnector">
            <a:avLst/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800" i="0" u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Arial"/>
              </a:rPr>
              <a:t>Zajęcia florystyczne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88" name="Google Shape;488;p13"/>
          <p:cNvSpPr/>
          <p:nvPr/>
        </p:nvSpPr>
        <p:spPr>
          <a:xfrm>
            <a:off x="6210515" y="5166390"/>
            <a:ext cx="1990725" cy="649287"/>
          </a:xfrm>
          <a:prstGeom prst="flowChartConnector">
            <a:avLst/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800" i="0" u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Arial"/>
              </a:rPr>
              <a:t>Zajęcia kulturalne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89" name="Google Shape;489;p13"/>
          <p:cNvSpPr/>
          <p:nvPr/>
        </p:nvSpPr>
        <p:spPr>
          <a:xfrm>
            <a:off x="3994306" y="2197629"/>
            <a:ext cx="1990725" cy="647700"/>
          </a:xfrm>
          <a:prstGeom prst="flowChartConnector">
            <a:avLst/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800" i="0" u="none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Arial"/>
              </a:rPr>
              <a:t>Zajęcia sportowe</a:t>
            </a:r>
            <a:endParaRPr sz="18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90" name="Google Shape;490;p13"/>
          <p:cNvSpPr/>
          <p:nvPr/>
        </p:nvSpPr>
        <p:spPr>
          <a:xfrm>
            <a:off x="5847432" y="5972227"/>
            <a:ext cx="2670613" cy="649287"/>
          </a:xfrm>
          <a:prstGeom prst="flowChartConnector">
            <a:avLst/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800" i="0" u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Arial"/>
              </a:rPr>
              <a:t>Warsztaty fotograficzne 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92" name="Google Shape;492;p13"/>
          <p:cNvSpPr/>
          <p:nvPr/>
        </p:nvSpPr>
        <p:spPr>
          <a:xfrm>
            <a:off x="3994305" y="1266126"/>
            <a:ext cx="1990725" cy="647700"/>
          </a:xfrm>
          <a:prstGeom prst="flowChartConnector">
            <a:avLst/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800" i="0" u="none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Arial"/>
              </a:rPr>
              <a:t>Warsztaty </a:t>
            </a:r>
            <a:endParaRPr sz="18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800" i="0" u="none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Arial"/>
              </a:rPr>
              <a:t>wokalne </a:t>
            </a:r>
            <a:endParaRPr sz="18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oogle Shape;464;p12" descr="C:\Users\Dell\Desktop\SENIOR 2025\ROPS\zdjecia z ropsu do sprawozdania\109570111_119808846473450_4244933831185439777_n.jpg">
            <a:extLst>
              <a:ext uri="{FF2B5EF4-FFF2-40B4-BE49-F238E27FC236}">
                <a16:creationId xmlns:a16="http://schemas.microsoft.com/office/drawing/2014/main" id="{B2176C1D-1A74-2290-3BCA-EB56FADD79F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0512" b="30769"/>
          <a:stretch/>
        </p:blipFill>
        <p:spPr>
          <a:xfrm>
            <a:off x="1206421" y="221597"/>
            <a:ext cx="1582896" cy="7095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309D116F-0634-1A63-874D-A2393D54C35F}"/>
              </a:ext>
            </a:extLst>
          </p:cNvPr>
          <p:cNvSpPr txBox="1">
            <a:spLocks/>
          </p:cNvSpPr>
          <p:nvPr/>
        </p:nvSpPr>
        <p:spPr>
          <a:xfrm>
            <a:off x="431141" y="279446"/>
            <a:ext cx="8056847" cy="5550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800" b="1" kern="120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Tx/>
              <a:buFontTx/>
            </a:pPr>
            <a:r>
              <a:rPr lang="pl-PL" dirty="0">
                <a:latin typeface="Century Gothic" panose="020B0502020202020204" pitchFamily="34" charset="0"/>
                <a:cs typeface="Arial"/>
              </a:rPr>
              <a:t>KLUB SENIOR +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16" name="Obraz 15" descr="Brak dostępnego opisu zdjęcia.">
            <a:extLst>
              <a:ext uri="{FF2B5EF4-FFF2-40B4-BE49-F238E27FC236}">
                <a16:creationId xmlns:a16="http://schemas.microsoft.com/office/drawing/2014/main" id="{B19F578E-3905-4879-83AA-5E9EA5C4B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65" y="1268063"/>
            <a:ext cx="3120398" cy="2342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4" descr="Brak dostępnego opisu zdjęcia.">
            <a:extLst>
              <a:ext uri="{FF2B5EF4-FFF2-40B4-BE49-F238E27FC236}">
                <a16:creationId xmlns:a16="http://schemas.microsoft.com/office/drawing/2014/main" id="{8B4EBDC9-C000-3186-95AE-413173980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64" y="2845329"/>
            <a:ext cx="3907354" cy="229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Brak dostępnego opisu zdjęcia.">
            <a:extLst>
              <a:ext uri="{FF2B5EF4-FFF2-40B4-BE49-F238E27FC236}">
                <a16:creationId xmlns:a16="http://schemas.microsoft.com/office/drawing/2014/main" id="{B6DC9E7B-6036-8551-52AB-F1C330735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52" y="4345723"/>
            <a:ext cx="3054158" cy="229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4"/>
          <p:cNvSpPr/>
          <p:nvPr/>
        </p:nvSpPr>
        <p:spPr>
          <a:xfrm>
            <a:off x="6461127" y="3957086"/>
            <a:ext cx="2296793" cy="647700"/>
          </a:xfrm>
          <a:prstGeom prst="flowChartConnector">
            <a:avLst/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b="1" i="0" u="none" dirty="0">
                <a:solidFill>
                  <a:schemeClr val="accent1"/>
                </a:solidFill>
                <a:latin typeface="Century Gothic" panose="020B0502020202020204" pitchFamily="34" charset="0"/>
                <a:sym typeface="Arial"/>
              </a:rPr>
              <a:t>PIKNIKI INTEGRACYJNE</a:t>
            </a:r>
            <a:endParaRPr lang="pl-PL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511" name="Google Shape;511;p14"/>
          <p:cNvSpPr/>
          <p:nvPr/>
        </p:nvSpPr>
        <p:spPr>
          <a:xfrm>
            <a:off x="4210505" y="3911810"/>
            <a:ext cx="2986087" cy="647700"/>
          </a:xfrm>
          <a:prstGeom prst="flowChartConnector">
            <a:avLst/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b="1" i="0" u="none" dirty="0">
                <a:solidFill>
                  <a:schemeClr val="accent1"/>
                </a:solidFill>
                <a:latin typeface="Century Gothic" panose="020B0502020202020204" pitchFamily="34" charset="0"/>
                <a:sym typeface="Arial"/>
              </a:rPr>
              <a:t>IMPREZY OKOLICZNOŚCIOWE</a:t>
            </a:r>
            <a:endParaRPr lang="pl-PL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512" name="Google Shape;512;p14"/>
          <p:cNvSpPr/>
          <p:nvPr/>
        </p:nvSpPr>
        <p:spPr>
          <a:xfrm>
            <a:off x="2965019" y="3871573"/>
            <a:ext cx="1990725" cy="647700"/>
          </a:xfrm>
          <a:prstGeom prst="flowChartConnector">
            <a:avLst/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b="1" i="0" u="none" dirty="0">
                <a:solidFill>
                  <a:schemeClr val="accent1"/>
                </a:solidFill>
                <a:latin typeface="Century Gothic" panose="020B0502020202020204" pitchFamily="34" charset="0"/>
                <a:sym typeface="Arial"/>
              </a:rPr>
              <a:t>SENIORALIA  </a:t>
            </a:r>
            <a:endParaRPr lang="pl-PL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513" name="Google Shape;513;p14"/>
          <p:cNvSpPr/>
          <p:nvPr/>
        </p:nvSpPr>
        <p:spPr>
          <a:xfrm>
            <a:off x="-45243" y="3919401"/>
            <a:ext cx="2043112" cy="649287"/>
          </a:xfrm>
          <a:prstGeom prst="flowChartConnector">
            <a:avLst/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b="1" i="0" u="none" dirty="0">
                <a:solidFill>
                  <a:schemeClr val="accent1"/>
                </a:solidFill>
                <a:latin typeface="Century Gothic" panose="020B0502020202020204" pitchFamily="34" charset="0"/>
                <a:sym typeface="Arial"/>
              </a:rPr>
              <a:t>WYCIECZKI</a:t>
            </a:r>
            <a:endParaRPr lang="pl-PL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oogle Shape;464;p12" descr="C:\Users\Dell\Desktop\SENIOR 2025\ROPS\zdjecia z ropsu do sprawozdania\109570111_119808846473450_4244933831185439777_n.jpg">
            <a:extLst>
              <a:ext uri="{FF2B5EF4-FFF2-40B4-BE49-F238E27FC236}">
                <a16:creationId xmlns:a16="http://schemas.microsoft.com/office/drawing/2014/main" id="{F1D84FA3-90EE-6D89-9833-E97CB64F7D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0512" b="30769"/>
          <a:stretch/>
        </p:blipFill>
        <p:spPr>
          <a:xfrm>
            <a:off x="1206421" y="221597"/>
            <a:ext cx="1582896" cy="7095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C0A2BE0E-BB66-D477-C91D-5E131C36E7DC}"/>
              </a:ext>
            </a:extLst>
          </p:cNvPr>
          <p:cNvSpPr txBox="1">
            <a:spLocks/>
          </p:cNvSpPr>
          <p:nvPr/>
        </p:nvSpPr>
        <p:spPr>
          <a:xfrm>
            <a:off x="431141" y="279446"/>
            <a:ext cx="8056847" cy="5550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800" b="1" kern="120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Tx/>
              <a:buFontTx/>
            </a:pPr>
            <a:r>
              <a:rPr lang="pl-PL" dirty="0">
                <a:latin typeface="Century Gothic" panose="020B0502020202020204" pitchFamily="34" charset="0"/>
                <a:cs typeface="Arial"/>
              </a:rPr>
              <a:t>KLUB SENIOR +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12" name="Obraz 11" descr="Brak dostępnego opisu zdjęcia.">
            <a:extLst>
              <a:ext uri="{FF2B5EF4-FFF2-40B4-BE49-F238E27FC236}">
                <a16:creationId xmlns:a16="http://schemas.microsoft.com/office/drawing/2014/main" id="{18DDBD74-6AD2-DB98-810E-AC1E75E01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881" y="4650062"/>
            <a:ext cx="5202468" cy="2186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 descr="Brak dostępnego opisu zdjęcia.">
            <a:extLst>
              <a:ext uri="{FF2B5EF4-FFF2-40B4-BE49-F238E27FC236}">
                <a16:creationId xmlns:a16="http://schemas.microsoft.com/office/drawing/2014/main" id="{ADD169AA-6E48-9A28-5AC7-F91B8DEE8A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869" y="1165952"/>
            <a:ext cx="5450262" cy="2730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Prostokąt 1"/>
          <p:cNvSpPr/>
          <p:nvPr/>
        </p:nvSpPr>
        <p:spPr>
          <a:xfrm>
            <a:off x="1614515" y="4090155"/>
            <a:ext cx="18133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2060"/>
              </a:buClr>
              <a:buSzPts val="1000"/>
            </a:pPr>
            <a:r>
              <a:rPr lang="pl-PL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RAJDY ROWEROWE</a:t>
            </a:r>
            <a:endParaRPr lang="pl-PL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6"/>
          <p:cNvSpPr txBox="1"/>
          <p:nvPr/>
        </p:nvSpPr>
        <p:spPr>
          <a:xfrm>
            <a:off x="34925" y="-171450"/>
            <a:ext cx="4249737" cy="95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8" name="Google Shape;558;p16" descr="C:\Users\Dell\Desktop\SENIOR 2025\ROPS\zdjecia z ropsu do sprawozdania\462370308_3886572531623273_5429157006695785811_n.jpg"/>
          <p:cNvPicPr preferRelativeResize="0"/>
          <p:nvPr/>
        </p:nvPicPr>
        <p:blipFill rotWithShape="1">
          <a:blip r:embed="rId3">
            <a:alphaModFix/>
          </a:blip>
          <a:srcRect l="22598" t="9710" r="7280" b="27458"/>
          <a:stretch/>
        </p:blipFill>
        <p:spPr>
          <a:xfrm>
            <a:off x="843280" y="216376"/>
            <a:ext cx="1430361" cy="7869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C69749B-BE91-8350-F147-5B7EBF4A32DD}"/>
              </a:ext>
            </a:extLst>
          </p:cNvPr>
          <p:cNvSpPr txBox="1">
            <a:spLocks/>
          </p:cNvSpPr>
          <p:nvPr/>
        </p:nvSpPr>
        <p:spPr>
          <a:xfrm>
            <a:off x="1881688" y="279446"/>
            <a:ext cx="5982076" cy="5550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800" b="1" kern="120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Tx/>
              <a:buFontTx/>
            </a:pPr>
            <a:r>
              <a:rPr lang="pl-PL" dirty="0">
                <a:latin typeface="Century Gothic" panose="020B0502020202020204" pitchFamily="34" charset="0"/>
                <a:cs typeface="Arial"/>
              </a:rPr>
              <a:t>ŚWIETLICA ŚRODOWISKOWA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CB4985F-D243-7899-2318-27FB7EBBB6D0}"/>
              </a:ext>
            </a:extLst>
          </p:cNvPr>
          <p:cNvSpPr txBox="1"/>
          <p:nvPr/>
        </p:nvSpPr>
        <p:spPr>
          <a:xfrm>
            <a:off x="260859" y="858321"/>
            <a:ext cx="84201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lvl="0" indent="-179387" algn="ctr">
              <a:buClr>
                <a:schemeClr val="lt1"/>
              </a:buClr>
              <a:buSzPts val="1200"/>
            </a:pPr>
            <a:endParaRPr lang="pl-PL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109538" lvl="0" algn="just">
              <a:buClr>
                <a:srgbClr val="002060"/>
              </a:buClr>
              <a:buSzPts val="1200"/>
            </a:pPr>
            <a:r>
              <a:rPr lang="pl-PL" sz="1200" b="1" dirty="0"/>
              <a:t>Zadania Świetlicy Środowiskowej w Żydowie „Promyki”: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pl-PL" altLang="pl-PL" sz="1200" b="1" dirty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pl-PL" altLang="pl-PL" sz="1200" b="1" dirty="0">
                <a:latin typeface="Arial" panose="020B0604020202020204" pitchFamily="34" charset="0"/>
              </a:rPr>
              <a:t>Opieka i bezpieczeństwo:</a:t>
            </a:r>
            <a:r>
              <a:rPr lang="pl-PL" altLang="pl-PL" sz="1200" dirty="0">
                <a:latin typeface="Arial" panose="020B0604020202020204" pitchFamily="34" charset="0"/>
              </a:rPr>
              <a:t> zapewnienie dzieciom bezpiecznego miejsca po zajęciach szkolnych.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pl-PL" altLang="pl-PL" sz="1200" dirty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pl-PL" altLang="pl-PL" sz="1200" b="1" dirty="0">
                <a:latin typeface="Arial" panose="020B0604020202020204" pitchFamily="34" charset="0"/>
              </a:rPr>
              <a:t>Pomoc edukacyjna:</a:t>
            </a:r>
            <a:r>
              <a:rPr lang="pl-PL" altLang="pl-PL" sz="1200" dirty="0">
                <a:latin typeface="Arial" panose="020B0604020202020204" pitchFamily="34" charset="0"/>
              </a:rPr>
              <a:t> wsparcie w odrabianiu lekcji, wyrównywaniu braków w nauce oraz pomoc w kryzysach szkolnych.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pl-PL" altLang="pl-PL" sz="1200" dirty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pl-PL" altLang="pl-PL" sz="1200" b="1" dirty="0">
                <a:latin typeface="Arial" panose="020B0604020202020204" pitchFamily="34" charset="0"/>
              </a:rPr>
              <a:t>Organizacja czasu wolnego:</a:t>
            </a:r>
            <a:r>
              <a:rPr lang="pl-PL" altLang="pl-PL" sz="1200" dirty="0">
                <a:latin typeface="Arial" panose="020B0604020202020204" pitchFamily="34" charset="0"/>
              </a:rPr>
              <a:t> zajęcia twórcze, plastyczne, kulinarne, sportowe, ruchowe itp., a także organizacja wycieczek.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pl-PL" altLang="pl-PL" sz="1200" dirty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pl-PL" altLang="pl-PL" sz="1200" b="1" dirty="0">
                <a:latin typeface="Arial" panose="020B0604020202020204" pitchFamily="34" charset="0"/>
              </a:rPr>
              <a:t>Profilaktyka i socjoterapia.</a:t>
            </a:r>
            <a:r>
              <a:rPr lang="pl-PL" altLang="pl-PL" sz="1200" dirty="0">
                <a:latin typeface="Arial" panose="020B0604020202020204" pitchFamily="34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pl-PL" altLang="pl-PL" sz="1200" b="1" dirty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pl-PL" altLang="pl-PL" sz="1200" b="1" dirty="0">
                <a:latin typeface="Arial" panose="020B0604020202020204" pitchFamily="34" charset="0"/>
              </a:rPr>
              <a:t>Wsparcie rodziny:</a:t>
            </a:r>
            <a:r>
              <a:rPr lang="pl-PL" altLang="pl-PL" sz="1200" dirty="0">
                <a:latin typeface="Arial" panose="020B0604020202020204" pitchFamily="34" charset="0"/>
              </a:rPr>
              <a:t> współpraca z rodzicami lub opiekunami prawnymi.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pl-PL" altLang="pl-PL" sz="1200" b="1" dirty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pl-PL" altLang="pl-PL" sz="1200" b="1" dirty="0">
                <a:latin typeface="Arial" panose="020B0604020202020204" pitchFamily="34" charset="0"/>
              </a:rPr>
              <a:t>Rozwój umiejętności społecznych:</a:t>
            </a:r>
            <a:r>
              <a:rPr lang="pl-PL" altLang="pl-PL" sz="1200" dirty="0">
                <a:latin typeface="Arial" panose="020B0604020202020204" pitchFamily="34" charset="0"/>
              </a:rPr>
              <a:t> nauka kultury osobistej, zasad fair </a:t>
            </a:r>
            <a:r>
              <a:rPr lang="pl-PL" altLang="pl-PL" sz="1200" dirty="0" err="1">
                <a:latin typeface="Arial" panose="020B0604020202020204" pitchFamily="34" charset="0"/>
              </a:rPr>
              <a:t>play</a:t>
            </a:r>
            <a:r>
              <a:rPr lang="pl-PL" altLang="pl-PL" sz="1200" dirty="0">
                <a:latin typeface="Arial" panose="020B0604020202020204" pitchFamily="34" charset="0"/>
              </a:rPr>
              <a:t>, współpracy w grupie oraz radzenia sobie</a:t>
            </a:r>
            <a:br>
              <a:rPr lang="pl-PL" altLang="pl-PL" sz="1200" dirty="0">
                <a:latin typeface="Arial" panose="020B0604020202020204" pitchFamily="34" charset="0"/>
              </a:rPr>
            </a:br>
            <a:r>
              <a:rPr lang="pl-PL" altLang="pl-PL" sz="1200" dirty="0">
                <a:latin typeface="Arial" panose="020B0604020202020204" pitchFamily="34" charset="0"/>
              </a:rPr>
              <a:t> z emocjami.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pl-PL" altLang="pl-PL" sz="1200" dirty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pl-PL" altLang="pl-PL" sz="1200" b="1" dirty="0">
                <a:latin typeface="Arial" panose="020B0604020202020204" pitchFamily="34" charset="0"/>
              </a:rPr>
              <a:t>Współpraca instytucjonalna:</a:t>
            </a:r>
            <a:r>
              <a:rPr lang="pl-PL" altLang="pl-PL" sz="1200" dirty="0">
                <a:latin typeface="Arial" panose="020B0604020202020204" pitchFamily="34" charset="0"/>
              </a:rPr>
              <a:t> stały kontakt z Asystentem rodziny, Pracownikami socjalnymi, Szkołą.</a:t>
            </a:r>
            <a:endParaRPr lang="pl-PL" altLang="pl-PL" sz="12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pl-PL" sz="12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pl-PL" sz="1200" b="1" dirty="0"/>
              <a:t>Zajęcia w Placówce przewidziane są dla dzieci w wieku 7-15 lat raz w roku prowadzony jest nabór.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pl-PL" sz="1200" b="1" dirty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pl-PL" sz="1200" b="1" dirty="0"/>
              <a:t>W roku 2025 w zajęciach świetlicowych brało udział 15 dzieci (7 dziewczynek oraz 8 chłopców). </a:t>
            </a:r>
          </a:p>
        </p:txBody>
      </p:sp>
      <p:pic>
        <p:nvPicPr>
          <p:cNvPr id="6" name="Google Shape;165;p3" descr="C:\Users\Dell\Desktop\SENIOR 2025\ROPS\zdjecia z ropsu do sprawozdania\424673423_7187650181301076_8420664032108457345_n.jpg">
            <a:extLst>
              <a:ext uri="{FF2B5EF4-FFF2-40B4-BE49-F238E27FC236}">
                <a16:creationId xmlns:a16="http://schemas.microsoft.com/office/drawing/2014/main" id="{4A73B8D5-E50C-36CD-5988-0DCCD7203FB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9150" r="-5640" b="10064"/>
          <a:stretch/>
        </p:blipFill>
        <p:spPr>
          <a:xfrm>
            <a:off x="210059" y="5709979"/>
            <a:ext cx="1179512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FD3CC59-8209-F1D7-3BB5-F56F8DA9823D}"/>
              </a:ext>
            </a:extLst>
          </p:cNvPr>
          <p:cNvSpPr txBox="1"/>
          <p:nvPr/>
        </p:nvSpPr>
        <p:spPr>
          <a:xfrm>
            <a:off x="1350819" y="6045617"/>
            <a:ext cx="160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FF83BED-CE8C-B1C5-D344-E358FC53BBFA}"/>
              </a:ext>
            </a:extLst>
          </p:cNvPr>
          <p:cNvSpPr txBox="1"/>
          <p:nvPr/>
        </p:nvSpPr>
        <p:spPr>
          <a:xfrm>
            <a:off x="5351971" y="5044082"/>
            <a:ext cx="2837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Wysokość środków na działalność w 2025 r.:</a:t>
            </a:r>
            <a:endParaRPr lang="pl-PL" sz="1600" b="1" dirty="0">
              <a:latin typeface="Century Gothic" panose="020B0502020202020204" pitchFamily="34" charset="0"/>
            </a:endParaRPr>
          </a:p>
          <a:p>
            <a:pPr algn="ctr"/>
            <a:endParaRPr lang="pl-PL" sz="1600" b="1" dirty="0">
              <a:latin typeface="Century Gothic" panose="020B0502020202020204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216E20E-7009-D7A2-B1B3-32EB9F7FCA5D}"/>
              </a:ext>
            </a:extLst>
          </p:cNvPr>
          <p:cNvSpPr txBox="1"/>
          <p:nvPr/>
        </p:nvSpPr>
        <p:spPr>
          <a:xfrm>
            <a:off x="4310571" y="5837663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lt1"/>
              </a:buClr>
              <a:buSzPts val="2800"/>
            </a:pPr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267.092,82 zł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58;p16" descr="C:\Users\Dell\Desktop\SENIOR 2025\ROPS\zdjecia z ropsu do sprawozdania\462370308_3886572531623273_5429157006695785811_n.jpg">
            <a:extLst>
              <a:ext uri="{FF2B5EF4-FFF2-40B4-BE49-F238E27FC236}">
                <a16:creationId xmlns:a16="http://schemas.microsoft.com/office/drawing/2014/main" id="{A281FC21-16AF-EBEE-0893-E91D6317C6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598" t="9710" r="7280" b="27458"/>
          <a:stretch/>
        </p:blipFill>
        <p:spPr>
          <a:xfrm>
            <a:off x="843280" y="83856"/>
            <a:ext cx="1430361" cy="7869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17B9C01C-3474-2089-B831-752F7C6C4DE0}"/>
              </a:ext>
            </a:extLst>
          </p:cNvPr>
          <p:cNvSpPr txBox="1">
            <a:spLocks/>
          </p:cNvSpPr>
          <p:nvPr/>
        </p:nvSpPr>
        <p:spPr>
          <a:xfrm>
            <a:off x="1881688" y="279446"/>
            <a:ext cx="5982076" cy="5550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800" b="1" kern="120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Tx/>
              <a:buFontTx/>
            </a:pPr>
            <a:r>
              <a:rPr lang="pl-PL" dirty="0">
                <a:latin typeface="Century Gothic" panose="020B0502020202020204" pitchFamily="34" charset="0"/>
                <a:cs typeface="Arial"/>
              </a:rPr>
              <a:t>ŚWIETLICA ŚRODOWISKOWA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4811FA7-F44C-4435-C333-BECC402F2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980" y="1003300"/>
            <a:ext cx="1438275" cy="1845204"/>
          </a:xfrm>
          <a:prstGeom prst="rect">
            <a:avLst/>
          </a:prstGeom>
        </p:spPr>
      </p:pic>
      <p:pic>
        <p:nvPicPr>
          <p:cNvPr id="15" name="Picture 2" descr="Brak dostępnego opisu zdjęcia.">
            <a:extLst>
              <a:ext uri="{FF2B5EF4-FFF2-40B4-BE49-F238E27FC236}">
                <a16:creationId xmlns:a16="http://schemas.microsoft.com/office/drawing/2014/main" id="{673E8604-2B05-27CC-F5D2-53DD4D29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80" y="4378978"/>
            <a:ext cx="2508669" cy="247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Brak dostępnego opisu zdjęcia.">
            <a:extLst>
              <a:ext uri="{FF2B5EF4-FFF2-40B4-BE49-F238E27FC236}">
                <a16:creationId xmlns:a16="http://schemas.microsoft.com/office/drawing/2014/main" id="{4F29DE15-86E2-06CD-02C8-7807E72B2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79" y="2848504"/>
            <a:ext cx="2756949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oże być zdjęciem przedstawiającym klosz">
            <a:extLst>
              <a:ext uri="{FF2B5EF4-FFF2-40B4-BE49-F238E27FC236}">
                <a16:creationId xmlns:a16="http://schemas.microsoft.com/office/drawing/2014/main" id="{0663D70B-74A4-361F-2E85-D4D47A900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394" y="2848504"/>
            <a:ext cx="19621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Brak dostępnego opisu zdjęcia.">
            <a:extLst>
              <a:ext uri="{FF2B5EF4-FFF2-40B4-BE49-F238E27FC236}">
                <a16:creationId xmlns:a16="http://schemas.microsoft.com/office/drawing/2014/main" id="{54A470AA-A30C-4B0F-E14C-E2C551221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07" y="4298004"/>
            <a:ext cx="1919997" cy="255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Brak dostępnego opisu zdjęcia.">
            <a:extLst>
              <a:ext uri="{FF2B5EF4-FFF2-40B4-BE49-F238E27FC236}">
                <a16:creationId xmlns:a16="http://schemas.microsoft.com/office/drawing/2014/main" id="{EBD80FDD-3467-94DE-0375-1B8131A1A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1003300"/>
            <a:ext cx="1962150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Brak dostępnego opisu zdjęcia.">
            <a:extLst>
              <a:ext uri="{FF2B5EF4-FFF2-40B4-BE49-F238E27FC236}">
                <a16:creationId xmlns:a16="http://schemas.microsoft.com/office/drawing/2014/main" id="{D61B2C82-2D42-26C0-62A2-245CFAF93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004" y="4895850"/>
            <a:ext cx="2274012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 descr="Brak dostępnego opisu zdjęcia.">
            <a:extLst>
              <a:ext uri="{FF2B5EF4-FFF2-40B4-BE49-F238E27FC236}">
                <a16:creationId xmlns:a16="http://schemas.microsoft.com/office/drawing/2014/main" id="{7324403A-09C3-111A-8DA2-EF3E088AD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219" y="2848505"/>
            <a:ext cx="2389797" cy="204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Brak dostępnego opisu zdjęcia.">
            <a:extLst>
              <a:ext uri="{FF2B5EF4-FFF2-40B4-BE49-F238E27FC236}">
                <a16:creationId xmlns:a16="http://schemas.microsoft.com/office/drawing/2014/main" id="{3C2DF380-B2B9-3407-BF2B-E1778EFA6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300" y="4810654"/>
            <a:ext cx="2522707" cy="204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Brak dostępnego opisu zdjęcia.">
            <a:extLst>
              <a:ext uri="{FF2B5EF4-FFF2-40B4-BE49-F238E27FC236}">
                <a16:creationId xmlns:a16="http://schemas.microsoft.com/office/drawing/2014/main" id="{6C6C45CC-475E-5261-3933-A14B6B55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544" y="2848505"/>
            <a:ext cx="223012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Brak dostępnego opisu zdjęcia.">
            <a:extLst>
              <a:ext uri="{FF2B5EF4-FFF2-40B4-BE49-F238E27FC236}">
                <a16:creationId xmlns:a16="http://schemas.microsoft.com/office/drawing/2014/main" id="{33FC9615-891A-68C3-A289-432A72BA5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294" y="1003300"/>
            <a:ext cx="5759555" cy="190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571;p17"/>
          <p:cNvSpPr/>
          <p:nvPr/>
        </p:nvSpPr>
        <p:spPr>
          <a:xfrm>
            <a:off x="628991" y="1925902"/>
            <a:ext cx="3289300" cy="1467662"/>
          </a:xfrm>
          <a:prstGeom prst="flowChartConnector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Nasza codzienność fotorelacja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9"/>
          <p:cNvSpPr txBox="1"/>
          <p:nvPr/>
        </p:nvSpPr>
        <p:spPr>
          <a:xfrm>
            <a:off x="34925" y="-171450"/>
            <a:ext cx="4249737" cy="95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0" name="Google Shape;620;p19" descr="Brak dostępnego opisu zdjęcia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492" y="2139008"/>
            <a:ext cx="1037908" cy="1731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19" descr="Brak dostępnego opisu zdjęcia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1973" y="1175226"/>
            <a:ext cx="930104" cy="95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58;p16" descr="C:\Users\Dell\Desktop\SENIOR 2025\ROPS\zdjecia z ropsu do sprawozdania\462370308_3886572531623273_5429157006695785811_n.jpg">
            <a:extLst>
              <a:ext uri="{FF2B5EF4-FFF2-40B4-BE49-F238E27FC236}">
                <a16:creationId xmlns:a16="http://schemas.microsoft.com/office/drawing/2014/main" id="{67DCD43F-6769-1537-326D-76D61EE4E17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2598" t="9710" r="7280" b="27458"/>
          <a:stretch/>
        </p:blipFill>
        <p:spPr>
          <a:xfrm>
            <a:off x="843280" y="216376"/>
            <a:ext cx="1430361" cy="7869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4EEF7478-EE12-3708-27AB-FE053F5CB7AA}"/>
              </a:ext>
            </a:extLst>
          </p:cNvPr>
          <p:cNvSpPr txBox="1">
            <a:spLocks/>
          </p:cNvSpPr>
          <p:nvPr/>
        </p:nvSpPr>
        <p:spPr>
          <a:xfrm>
            <a:off x="1881688" y="279446"/>
            <a:ext cx="5982076" cy="5550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800" b="1" kern="120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Tx/>
              <a:buFontTx/>
            </a:pPr>
            <a:r>
              <a:rPr lang="pl-PL" dirty="0">
                <a:latin typeface="Century Gothic" panose="020B0502020202020204" pitchFamily="34" charset="0"/>
                <a:cs typeface="Arial"/>
              </a:rPr>
              <a:t>ŚWIETLICA ŚRODOWISKOWA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56CE024-18F3-7241-D8F1-55CBDA0D69F5}"/>
              </a:ext>
            </a:extLst>
          </p:cNvPr>
          <p:cNvSpPr txBox="1"/>
          <p:nvPr/>
        </p:nvSpPr>
        <p:spPr>
          <a:xfrm>
            <a:off x="1558460" y="1431925"/>
            <a:ext cx="63509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538" lvl="0" algn="ctr">
              <a:buClr>
                <a:srgbClr val="002060"/>
              </a:buClr>
              <a:buSzPts val="1200"/>
            </a:pPr>
            <a:r>
              <a:rPr lang="pl-PL" b="1" dirty="0">
                <a:solidFill>
                  <a:srgbClr val="002060"/>
                </a:solidFill>
              </a:rPr>
              <a:t>Nasza działalność poza murami Świetlicy :</a:t>
            </a:r>
          </a:p>
          <a:p>
            <a:pPr marL="109538" lvl="0">
              <a:buClr>
                <a:srgbClr val="002060"/>
              </a:buClr>
              <a:buSzPts val="1200"/>
            </a:pPr>
            <a:br>
              <a:rPr lang="pl-PL" b="1" dirty="0">
                <a:solidFill>
                  <a:srgbClr val="002060"/>
                </a:solidFill>
              </a:rPr>
            </a:br>
            <a:r>
              <a:rPr lang="pl-PL" b="1" dirty="0">
                <a:solidFill>
                  <a:srgbClr val="002060"/>
                </a:solidFill>
              </a:rPr>
              <a:t>- udział w wydarzeniach gminnych poprzez przygotowanie warsztatów, zajęć kreatywnych dla dzieci,</a:t>
            </a:r>
            <a:br>
              <a:rPr lang="pl-PL" b="1" dirty="0">
                <a:solidFill>
                  <a:srgbClr val="002060"/>
                </a:solidFill>
              </a:rPr>
            </a:br>
            <a:br>
              <a:rPr lang="pl-PL" b="1" dirty="0">
                <a:solidFill>
                  <a:srgbClr val="002060"/>
                </a:solidFill>
              </a:rPr>
            </a:br>
            <a:r>
              <a:rPr lang="pl-PL" b="1" dirty="0">
                <a:solidFill>
                  <a:srgbClr val="002060"/>
                </a:solidFill>
              </a:rPr>
              <a:t>- przygotowanie upominków z okazji świąt dla Seniorów z Domu Opieki w Jelitowie oraz Seniorów Podopiecznych MGOPS, </a:t>
            </a:r>
          </a:p>
          <a:p>
            <a:pPr marL="109538" lvl="0">
              <a:buClr>
                <a:srgbClr val="002060"/>
              </a:buClr>
              <a:buSzPts val="1200"/>
            </a:pPr>
            <a:br>
              <a:rPr lang="pl-PL" b="1" dirty="0">
                <a:solidFill>
                  <a:srgbClr val="002060"/>
                </a:solidFill>
              </a:rPr>
            </a:br>
            <a:r>
              <a:rPr lang="pl-PL" b="1" dirty="0">
                <a:solidFill>
                  <a:srgbClr val="002060"/>
                </a:solidFill>
              </a:rPr>
              <a:t>- udział w akcji „Dzieciństwo bez Przemocy”.</a:t>
            </a:r>
            <a:endParaRPr lang="pl-PL" sz="1600" b="1" dirty="0"/>
          </a:p>
        </p:txBody>
      </p:sp>
      <p:pic>
        <p:nvPicPr>
          <p:cNvPr id="10" name="Picture 4" descr="Brak dostępnego opisu zdjęcia.">
            <a:extLst>
              <a:ext uri="{FF2B5EF4-FFF2-40B4-BE49-F238E27FC236}">
                <a16:creationId xmlns:a16="http://schemas.microsoft.com/office/drawing/2014/main" id="{7A1CB56D-CAE5-120E-12F5-4D62442CC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4065875"/>
            <a:ext cx="3487501" cy="261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rak dostępnego opisu zdjęcia.">
            <a:extLst>
              <a:ext uri="{FF2B5EF4-FFF2-40B4-BE49-F238E27FC236}">
                <a16:creationId xmlns:a16="http://schemas.microsoft.com/office/drawing/2014/main" id="{E49819DC-6B7D-E4CE-AEBE-125E379D1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36" y="3870960"/>
            <a:ext cx="3677055" cy="275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34bb12cf471_2_434"/>
          <p:cNvSpPr txBox="1"/>
          <p:nvPr/>
        </p:nvSpPr>
        <p:spPr>
          <a:xfrm>
            <a:off x="34925" y="-171450"/>
            <a:ext cx="4249737" cy="95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Google Shape;558;p16" descr="C:\Users\Dell\Desktop\SENIOR 2025\ROPS\zdjecia z ropsu do sprawozdania\462370308_3886572531623273_5429157006695785811_n.jpg">
            <a:extLst>
              <a:ext uri="{FF2B5EF4-FFF2-40B4-BE49-F238E27FC236}">
                <a16:creationId xmlns:a16="http://schemas.microsoft.com/office/drawing/2014/main" id="{9A7B92CA-7607-CE86-374A-8A5A0E353D5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598" t="9710" r="7280" b="27458"/>
          <a:stretch/>
        </p:blipFill>
        <p:spPr>
          <a:xfrm>
            <a:off x="843280" y="216376"/>
            <a:ext cx="1430361" cy="7869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62165F78-8B0C-AAD8-5890-D8ACC1852092}"/>
              </a:ext>
            </a:extLst>
          </p:cNvPr>
          <p:cNvSpPr txBox="1">
            <a:spLocks/>
          </p:cNvSpPr>
          <p:nvPr/>
        </p:nvSpPr>
        <p:spPr>
          <a:xfrm>
            <a:off x="1881688" y="279446"/>
            <a:ext cx="5982076" cy="5550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800" b="1" kern="120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Tx/>
              <a:buFontTx/>
            </a:pPr>
            <a:r>
              <a:rPr lang="pl-PL" dirty="0">
                <a:latin typeface="Century Gothic" panose="020B0502020202020204" pitchFamily="34" charset="0"/>
                <a:cs typeface="Arial"/>
              </a:rPr>
              <a:t>ŚWIETLICA ŚRODOWISKOWA</a:t>
            </a: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0EF4A17-A47A-601E-ED43-2415C7BF8144}"/>
              </a:ext>
            </a:extLst>
          </p:cNvPr>
          <p:cNvSpPr txBox="1"/>
          <p:nvPr/>
        </p:nvSpPr>
        <p:spPr>
          <a:xfrm>
            <a:off x="34925" y="1333336"/>
            <a:ext cx="701611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lvl="0" indent="-255587">
              <a:buClr>
                <a:srgbClr val="002060"/>
              </a:buClr>
              <a:buSzPts val="1200"/>
            </a:pPr>
            <a:r>
              <a:rPr lang="pl-PL" sz="1200" b="1" dirty="0">
                <a:solidFill>
                  <a:srgbClr val="002060"/>
                </a:solidFill>
              </a:rPr>
              <a:t>Podczas wypoczynku zimowego oraz letniego Dzieci miały okazję codziennie brać udział </a:t>
            </a:r>
            <a:br>
              <a:rPr lang="pl-PL" sz="1200" b="1" dirty="0">
                <a:solidFill>
                  <a:srgbClr val="002060"/>
                </a:solidFill>
              </a:rPr>
            </a:br>
            <a:r>
              <a:rPr lang="pl-PL" sz="1200" b="1" dirty="0">
                <a:solidFill>
                  <a:srgbClr val="002060"/>
                </a:solidFill>
              </a:rPr>
              <a:t>w zajęciach i poznawać świat. </a:t>
            </a:r>
          </a:p>
          <a:p>
            <a:pPr marL="365125" lvl="0" indent="-255587">
              <a:buClr>
                <a:srgbClr val="002060"/>
              </a:buClr>
              <a:buSzPts val="1200"/>
            </a:pPr>
            <a:endParaRPr lang="pl-PL" sz="1200" b="1" dirty="0">
              <a:solidFill>
                <a:srgbClr val="002060"/>
              </a:solidFill>
            </a:endParaRPr>
          </a:p>
          <a:p>
            <a:pPr marL="365125" lvl="0" indent="-255587">
              <a:buClr>
                <a:srgbClr val="002060"/>
              </a:buClr>
              <a:buSzPts val="1200"/>
            </a:pPr>
            <a:r>
              <a:rPr lang="pl-PL" sz="1200" b="1" dirty="0">
                <a:solidFill>
                  <a:srgbClr val="002060"/>
                </a:solidFill>
              </a:rPr>
              <a:t>Aktywne ferie zimowe w Świetlicy:</a:t>
            </a:r>
          </a:p>
          <a:p>
            <a:pPr marL="365125" lvl="0" indent="-255587">
              <a:buClr>
                <a:srgbClr val="002060"/>
              </a:buClr>
              <a:buSzPts val="1200"/>
              <a:buFontTx/>
              <a:buChar char="-"/>
            </a:pPr>
            <a:r>
              <a:rPr lang="pl-PL" sz="1200" dirty="0">
                <a:solidFill>
                  <a:srgbClr val="002060"/>
                </a:solidFill>
              </a:rPr>
              <a:t>Zajęcia twórcze prezenty na dzień Babci i Dziadka,</a:t>
            </a:r>
          </a:p>
          <a:p>
            <a:pPr marL="365125" lvl="0" indent="-255587">
              <a:buClr>
                <a:srgbClr val="002060"/>
              </a:buClr>
              <a:buSzPts val="1200"/>
              <a:buFontTx/>
              <a:buChar char="-"/>
            </a:pPr>
            <a:r>
              <a:rPr lang="pl-PL" sz="1200" dirty="0">
                <a:solidFill>
                  <a:srgbClr val="002060"/>
                </a:solidFill>
              </a:rPr>
              <a:t>Zabawa i programowanie druk 3 D,</a:t>
            </a:r>
          </a:p>
          <a:p>
            <a:pPr marL="365125" lvl="0" indent="-255587">
              <a:buClr>
                <a:srgbClr val="002060"/>
              </a:buClr>
              <a:buSzPts val="1200"/>
              <a:buFontTx/>
              <a:buChar char="-"/>
            </a:pPr>
            <a:r>
              <a:rPr lang="pl-PL" sz="1200" dirty="0">
                <a:solidFill>
                  <a:srgbClr val="002060"/>
                </a:solidFill>
              </a:rPr>
              <a:t>Wyjazd do Poznania (stacja grawitacja park trampolin., park iluminacji świetlnych),</a:t>
            </a:r>
          </a:p>
          <a:p>
            <a:pPr marL="365125" lvl="0" indent="-255587">
              <a:buClr>
                <a:srgbClr val="002060"/>
              </a:buClr>
              <a:buSzPts val="1200"/>
              <a:buFontTx/>
              <a:buChar char="-"/>
            </a:pPr>
            <a:r>
              <a:rPr lang="pl-PL" sz="1200" dirty="0">
                <a:solidFill>
                  <a:srgbClr val="002060"/>
                </a:solidFill>
              </a:rPr>
              <a:t>Kino nocne oraz zajęcia sportowe,</a:t>
            </a:r>
          </a:p>
          <a:p>
            <a:pPr marL="365125" lvl="0" indent="-255587">
              <a:buClr>
                <a:srgbClr val="002060"/>
              </a:buClr>
              <a:buSzPts val="1200"/>
              <a:buFontTx/>
              <a:buChar char="-"/>
            </a:pPr>
            <a:r>
              <a:rPr lang="pl-PL" sz="1200" dirty="0">
                <a:solidFill>
                  <a:srgbClr val="002060"/>
                </a:solidFill>
              </a:rPr>
              <a:t>Świetlicowy </a:t>
            </a:r>
            <a:r>
              <a:rPr lang="pl-PL" sz="1200" dirty="0" err="1">
                <a:solidFill>
                  <a:srgbClr val="002060"/>
                </a:solidFill>
              </a:rPr>
              <a:t>escape</a:t>
            </a:r>
            <a:r>
              <a:rPr lang="pl-PL" sz="1200" dirty="0">
                <a:solidFill>
                  <a:srgbClr val="002060"/>
                </a:solidFill>
              </a:rPr>
              <a:t> </a:t>
            </a:r>
            <a:r>
              <a:rPr lang="pl-PL" sz="1200" dirty="0" err="1">
                <a:solidFill>
                  <a:srgbClr val="002060"/>
                </a:solidFill>
              </a:rPr>
              <a:t>room</a:t>
            </a:r>
            <a:r>
              <a:rPr lang="pl-PL" sz="1200" dirty="0">
                <a:solidFill>
                  <a:srgbClr val="002060"/>
                </a:solidFill>
              </a:rPr>
              <a:t>, kreatywne projektowanie koszulki,</a:t>
            </a:r>
          </a:p>
          <a:p>
            <a:pPr marL="365125" lvl="0" indent="-255587">
              <a:buClr>
                <a:srgbClr val="002060"/>
              </a:buClr>
              <a:buSzPts val="1200"/>
              <a:buFontTx/>
              <a:buChar char="-"/>
            </a:pPr>
            <a:r>
              <a:rPr lang="pl-PL" sz="1200" dirty="0">
                <a:solidFill>
                  <a:srgbClr val="002060"/>
                </a:solidFill>
              </a:rPr>
              <a:t>Gra w kręgle, zajęcia sportowe,</a:t>
            </a:r>
          </a:p>
          <a:p>
            <a:pPr marL="365125" lvl="0" indent="-255587">
              <a:buClr>
                <a:srgbClr val="002060"/>
              </a:buClr>
              <a:buSzPts val="1200"/>
              <a:buFontTx/>
              <a:buChar char="-"/>
            </a:pPr>
            <a:r>
              <a:rPr lang="pl-PL" sz="1200" dirty="0">
                <a:solidFill>
                  <a:srgbClr val="002060"/>
                </a:solidFill>
              </a:rPr>
              <a:t>Zajęcia integracyjne z Seniorami z Klubu Seniora w Żydowie</a:t>
            </a:r>
          </a:p>
          <a:p>
            <a:pPr marL="365125" lvl="0" indent="-255587">
              <a:buClr>
                <a:srgbClr val="002060"/>
              </a:buClr>
              <a:buSzPts val="1200"/>
              <a:buFontTx/>
              <a:buChar char="-"/>
            </a:pPr>
            <a:r>
              <a:rPr lang="pl-PL" sz="1200" dirty="0">
                <a:solidFill>
                  <a:srgbClr val="002060"/>
                </a:solidFill>
              </a:rPr>
              <a:t>Dzień plastyki kreatywnej zimowe lampiony</a:t>
            </a:r>
          </a:p>
          <a:p>
            <a:pPr marL="365125" lvl="0" indent="-255587">
              <a:buClr>
                <a:srgbClr val="002060"/>
              </a:buClr>
              <a:buSzPts val="1200"/>
              <a:buFontTx/>
              <a:buChar char="-"/>
            </a:pPr>
            <a:endParaRPr lang="pl-PL" sz="1200" b="1" dirty="0">
              <a:solidFill>
                <a:srgbClr val="002060"/>
              </a:solidFill>
            </a:endParaRPr>
          </a:p>
          <a:p>
            <a:pPr marL="109538" lvl="0">
              <a:buClr>
                <a:srgbClr val="002060"/>
              </a:buClr>
              <a:buSzPts val="1200"/>
            </a:pPr>
            <a:r>
              <a:rPr lang="pl-PL" sz="1200" b="1" dirty="0">
                <a:solidFill>
                  <a:srgbClr val="002060"/>
                </a:solidFill>
              </a:rPr>
              <a:t>Wyjazd na 3- dniową Zieloną Szkołę do Giewartowa 12.05.25-14.05.25 r.</a:t>
            </a:r>
          </a:p>
          <a:p>
            <a:pPr fontAlgn="auto"/>
            <a:r>
              <a:rPr lang="pl-PL" sz="1200" dirty="0">
                <a:solidFill>
                  <a:srgbClr val="002060"/>
                </a:solidFill>
              </a:rPr>
              <a:t>-</a:t>
            </a:r>
            <a:r>
              <a:rPr lang="pl-PL" sz="1200" b="1" dirty="0">
                <a:solidFill>
                  <a:srgbClr val="002060"/>
                </a:solidFill>
              </a:rPr>
              <a:t> </a:t>
            </a:r>
            <a:r>
              <a:rPr lang="pl-PL" sz="1200" dirty="0">
                <a:solidFill>
                  <a:srgbClr val="002060"/>
                </a:solidFill>
              </a:rPr>
              <a:t> zajęcia artystyczne Collage,</a:t>
            </a:r>
          </a:p>
          <a:p>
            <a:pPr fontAlgn="auto"/>
            <a:r>
              <a:rPr lang="pl-PL" sz="1200" dirty="0">
                <a:solidFill>
                  <a:srgbClr val="002060"/>
                </a:solidFill>
              </a:rPr>
              <a:t>- kajaki klasyczne,</a:t>
            </a:r>
          </a:p>
          <a:p>
            <a:pPr fontAlgn="auto"/>
            <a:r>
              <a:rPr lang="pl-PL" sz="1200" dirty="0">
                <a:solidFill>
                  <a:srgbClr val="002060"/>
                </a:solidFill>
              </a:rPr>
              <a:t>- gokarty i hulajnogi,</a:t>
            </a:r>
          </a:p>
          <a:p>
            <a:pPr fontAlgn="auto"/>
            <a:r>
              <a:rPr lang="pl-PL" sz="1200" dirty="0">
                <a:solidFill>
                  <a:srgbClr val="002060"/>
                </a:solidFill>
              </a:rPr>
              <a:t>- piana party,</a:t>
            </a:r>
          </a:p>
          <a:p>
            <a:pPr fontAlgn="auto"/>
            <a:r>
              <a:rPr lang="pl-PL" sz="1200" dirty="0">
                <a:solidFill>
                  <a:srgbClr val="002060"/>
                </a:solidFill>
              </a:rPr>
              <a:t>- gra terenowa „misja na 112 %” pierwsza pomoc,</a:t>
            </a:r>
          </a:p>
          <a:p>
            <a:pPr marL="171450" indent="-171450" fontAlgn="auto">
              <a:buFontTx/>
              <a:buChar char="-"/>
            </a:pPr>
            <a:r>
              <a:rPr lang="pl-PL" sz="1200" dirty="0">
                <a:solidFill>
                  <a:srgbClr val="002060"/>
                </a:solidFill>
              </a:rPr>
              <a:t>skrzynki (zajęcia polegają na zbudowaniu (w zabezpieczeniu linowym) wieży ze skrzynek.</a:t>
            </a:r>
          </a:p>
          <a:p>
            <a:pPr marL="171450" indent="-171450" fontAlgn="auto">
              <a:buFontTx/>
              <a:buChar char="-"/>
            </a:pPr>
            <a:endParaRPr lang="pl-PL" sz="1200" b="1" dirty="0">
              <a:solidFill>
                <a:srgbClr val="002060"/>
              </a:solidFill>
            </a:endParaRPr>
          </a:p>
          <a:p>
            <a:pPr fontAlgn="auto"/>
            <a:r>
              <a:rPr lang="pl-PL" sz="1200" b="1" dirty="0">
                <a:solidFill>
                  <a:srgbClr val="002060"/>
                </a:solidFill>
              </a:rPr>
              <a:t>Wypoczynek letni w Świetlicy Środowiskowej:</a:t>
            </a:r>
          </a:p>
          <a:p>
            <a:pPr fontAlgn="auto"/>
            <a:r>
              <a:rPr lang="pl-PL" sz="1200" dirty="0">
                <a:solidFill>
                  <a:srgbClr val="002060"/>
                </a:solidFill>
              </a:rPr>
              <a:t>Animacje, warsztaty </a:t>
            </a:r>
            <a:r>
              <a:rPr lang="pl-PL" sz="1200" dirty="0" err="1">
                <a:solidFill>
                  <a:srgbClr val="002060"/>
                </a:solidFill>
              </a:rPr>
              <a:t>ZiP</a:t>
            </a:r>
            <a:r>
              <a:rPr lang="pl-PL" sz="1200" dirty="0">
                <a:solidFill>
                  <a:srgbClr val="002060"/>
                </a:solidFill>
              </a:rPr>
              <a:t>, fabryka kreatywności , nocowanie, zajęcia artystyczne, wycieczka </a:t>
            </a:r>
            <a:br>
              <a:rPr lang="pl-PL" sz="1200" dirty="0">
                <a:solidFill>
                  <a:srgbClr val="002060"/>
                </a:solidFill>
              </a:rPr>
            </a:br>
            <a:r>
              <a:rPr lang="pl-PL" sz="1200" dirty="0">
                <a:solidFill>
                  <a:srgbClr val="002060"/>
                </a:solidFill>
              </a:rPr>
              <a:t>w poszukiwaniu gnieźnieńskich królików, eksperymenty plastyczne, zajęcia pt. „Jestem </a:t>
            </a:r>
            <a:r>
              <a:rPr lang="pl-PL" sz="1200" dirty="0" err="1">
                <a:solidFill>
                  <a:srgbClr val="002060"/>
                </a:solidFill>
              </a:rPr>
              <a:t>eko</a:t>
            </a:r>
            <a:r>
              <a:rPr lang="pl-PL" sz="1200" dirty="0">
                <a:solidFill>
                  <a:srgbClr val="002060"/>
                </a:solidFill>
              </a:rPr>
              <a:t>”, </a:t>
            </a:r>
            <a:r>
              <a:rPr lang="pl-PL" sz="1200" dirty="0" err="1">
                <a:solidFill>
                  <a:srgbClr val="002060"/>
                </a:solidFill>
              </a:rPr>
              <a:t>baloniada</a:t>
            </a:r>
            <a:r>
              <a:rPr lang="pl-PL" sz="1200" dirty="0">
                <a:solidFill>
                  <a:srgbClr val="002060"/>
                </a:solidFill>
              </a:rPr>
              <a:t>, zajęcia z cyklu NIE HEJTUJE tylko się DOGADUJĘ, piknik czytelniczy, wyjazd </a:t>
            </a:r>
            <a:br>
              <a:rPr lang="pl-PL" sz="1200" dirty="0">
                <a:solidFill>
                  <a:srgbClr val="002060"/>
                </a:solidFill>
              </a:rPr>
            </a:br>
            <a:r>
              <a:rPr lang="pl-PL" sz="1200" dirty="0">
                <a:solidFill>
                  <a:srgbClr val="002060"/>
                </a:solidFill>
              </a:rPr>
              <a:t>do </a:t>
            </a:r>
            <a:r>
              <a:rPr lang="pl-PL" sz="1200" dirty="0" err="1">
                <a:solidFill>
                  <a:srgbClr val="002060"/>
                </a:solidFill>
              </a:rPr>
              <a:t>Majalandu</a:t>
            </a:r>
            <a:r>
              <a:rPr lang="pl-PL" sz="1200" dirty="0">
                <a:solidFill>
                  <a:srgbClr val="002060"/>
                </a:solidFill>
              </a:rPr>
              <a:t>, plastyczne czary- mary, ruszaj się – zasady fair </a:t>
            </a:r>
            <a:r>
              <a:rPr lang="pl-PL" sz="1200" dirty="0" err="1">
                <a:solidFill>
                  <a:srgbClr val="002060"/>
                </a:solidFill>
              </a:rPr>
              <a:t>play</a:t>
            </a:r>
            <a:r>
              <a:rPr lang="pl-PL" sz="1200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F4AB0D3-3EA1-7EC6-6996-EE3BB48817F0}"/>
              </a:ext>
            </a:extLst>
          </p:cNvPr>
          <p:cNvSpPr txBox="1"/>
          <p:nvPr/>
        </p:nvSpPr>
        <p:spPr>
          <a:xfrm>
            <a:off x="2833399" y="4871104"/>
            <a:ext cx="6037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lvl="0" indent="-255587">
              <a:buClr>
                <a:srgbClr val="002060"/>
              </a:buClr>
              <a:buSzPts val="1200"/>
            </a:pPr>
            <a:r>
              <a:rPr lang="pl-PL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	</a:t>
            </a:r>
            <a:endParaRPr lang="pl-PL" sz="1200" dirty="0">
              <a:latin typeface="Century Gothic" panose="020B0502020202020204" pitchFamily="34" charset="0"/>
            </a:endParaRPr>
          </a:p>
        </p:txBody>
      </p:sp>
      <p:pic>
        <p:nvPicPr>
          <p:cNvPr id="11" name="Picture 8" descr="Może być zdjęciem przedstawiającym 2 osoby, kajak i zbiornik wodny">
            <a:extLst>
              <a:ext uri="{FF2B5EF4-FFF2-40B4-BE49-F238E27FC236}">
                <a16:creationId xmlns:a16="http://schemas.microsoft.com/office/drawing/2014/main" id="{1809A8B9-A93F-4F0C-0DAE-D7026590B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430" y="787400"/>
            <a:ext cx="2244570" cy="2992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" descr="Może być zdjęciem przedstawiającym 6 osób">
            <a:extLst>
              <a:ext uri="{FF2B5EF4-FFF2-40B4-BE49-F238E27FC236}">
                <a16:creationId xmlns:a16="http://schemas.microsoft.com/office/drawing/2014/main" id="{4D372F7D-3585-7D78-CB81-DAD9F2008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431" y="3233665"/>
            <a:ext cx="2244570" cy="1462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 descr="Brak dostępnego opisu zdjęcia.">
            <a:extLst>
              <a:ext uri="{FF2B5EF4-FFF2-40B4-BE49-F238E27FC236}">
                <a16:creationId xmlns:a16="http://schemas.microsoft.com/office/drawing/2014/main" id="{2E7FCDA9-6E51-8EF9-1D6E-F8CE93D4D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4695944"/>
            <a:ext cx="2730501" cy="2162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34bb12cf471_2_471"/>
          <p:cNvSpPr txBox="1"/>
          <p:nvPr/>
        </p:nvSpPr>
        <p:spPr>
          <a:xfrm>
            <a:off x="34925" y="-171450"/>
            <a:ext cx="4249737" cy="95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9" name="Google Shape;1129;g34bb12cf471_2_471"/>
          <p:cNvSpPr txBox="1"/>
          <p:nvPr/>
        </p:nvSpPr>
        <p:spPr>
          <a:xfrm>
            <a:off x="3144732" y="5125447"/>
            <a:ext cx="3455987" cy="398462"/>
          </a:xfrm>
          <a:prstGeom prst="rect">
            <a:avLst/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pl-PL" sz="1800" i="0" u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Kwota Grantu: </a:t>
            </a:r>
            <a:r>
              <a:rPr lang="pl-PL" sz="1800" b="1" i="0" u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384.430,00 zł 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1130" name="Google Shape;1130;g34bb12cf471_2_471"/>
          <p:cNvSpPr txBox="1"/>
          <p:nvPr/>
        </p:nvSpPr>
        <p:spPr>
          <a:xfrm>
            <a:off x="3218069" y="4805630"/>
            <a:ext cx="3454400" cy="396875"/>
          </a:xfrm>
          <a:prstGeom prst="rect">
            <a:avLst/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pl-PL" sz="1800" i="0" u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Wkład własny: </a:t>
            </a:r>
            <a:r>
              <a:rPr lang="pl-PL" sz="1800" b="1" i="0" u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45.000,00 zł 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1131" name="Google Shape;1131;g34bb12cf471_2_471"/>
          <p:cNvSpPr txBox="1"/>
          <p:nvPr/>
        </p:nvSpPr>
        <p:spPr>
          <a:xfrm>
            <a:off x="3085065" y="4484226"/>
            <a:ext cx="3454400" cy="396875"/>
          </a:xfrm>
          <a:prstGeom prst="rect">
            <a:avLst/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pl-PL" sz="1800" i="0" u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Całkowity koszt: </a:t>
            </a:r>
            <a:r>
              <a:rPr lang="pl-PL" sz="1800" b="1" i="0" u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429.430,00 zł </a:t>
            </a:r>
            <a:endParaRPr b="1" dirty="0">
              <a:latin typeface="Century Gothic" panose="020B0502020202020204" pitchFamily="34" charset="0"/>
            </a:endParaRPr>
          </a:p>
        </p:txBody>
      </p:sp>
      <p:pic>
        <p:nvPicPr>
          <p:cNvPr id="1132" name="Google Shape;1132;g34bb12cf471_2_471" descr="C:\Users\Dell\Desktop\SENIOR 2024\ROPS\Żydow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99926" y="3913534"/>
            <a:ext cx="2034223" cy="2877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g34bb12cf471_2_471" descr="C:\Users\Dell\Desktop\SENIOR 2024\ROPS\Czerniejew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683" y="1082245"/>
            <a:ext cx="1931638" cy="283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g34bb12cf471_2_471" descr="C:\Users\Dell\Desktop\images.png"/>
          <p:cNvPicPr preferRelativeResize="0"/>
          <p:nvPr/>
        </p:nvPicPr>
        <p:blipFill rotWithShape="1">
          <a:blip r:embed="rId5">
            <a:alphaModFix/>
          </a:blip>
          <a:srcRect l="19265" t="14448" r="18120" b="18121"/>
          <a:stretch/>
        </p:blipFill>
        <p:spPr>
          <a:xfrm>
            <a:off x="1564643" y="73001"/>
            <a:ext cx="812798" cy="8881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683346CE-8DD9-51B2-85B8-5409DA60CE61}"/>
              </a:ext>
            </a:extLst>
          </p:cNvPr>
          <p:cNvSpPr txBox="1">
            <a:spLocks/>
          </p:cNvSpPr>
          <p:nvPr/>
        </p:nvSpPr>
        <p:spPr>
          <a:xfrm>
            <a:off x="1881688" y="279446"/>
            <a:ext cx="5982076" cy="5550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800" b="1" kern="120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ts val="2800"/>
            </a:pPr>
            <a:r>
              <a:rPr lang="pl-PL" dirty="0">
                <a:latin typeface="Century Gothic" panose="020B0502020202020204" pitchFamily="34" charset="0"/>
                <a:ea typeface="Arial"/>
                <a:cs typeface="Arial"/>
              </a:rPr>
              <a:t>REALIZOWANE PROJEKTY</a:t>
            </a:r>
          </a:p>
        </p:txBody>
      </p:sp>
      <p:pic>
        <p:nvPicPr>
          <p:cNvPr id="5" name="Google Shape;165;p3" descr="C:\Users\Dell\Desktop\SENIOR 2025\ROPS\zdjecia z ropsu do sprawozdania\424673423_7187650181301076_8420664032108457345_n.jpg">
            <a:extLst>
              <a:ext uri="{FF2B5EF4-FFF2-40B4-BE49-F238E27FC236}">
                <a16:creationId xmlns:a16="http://schemas.microsoft.com/office/drawing/2014/main" id="{0F23E95D-8F2D-F280-2F49-FED8C073919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9150" r="-5640" b="10064"/>
          <a:stretch/>
        </p:blipFill>
        <p:spPr>
          <a:xfrm>
            <a:off x="210059" y="5709979"/>
            <a:ext cx="1179512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AD0B342-AEF9-9FBE-AD9F-D74F8E3C9A4C}"/>
              </a:ext>
            </a:extLst>
          </p:cNvPr>
          <p:cNvSpPr txBox="1"/>
          <p:nvPr/>
        </p:nvSpPr>
        <p:spPr>
          <a:xfrm>
            <a:off x="1216336" y="6160829"/>
            <a:ext cx="160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C59ACF0-A00B-D96D-5B6C-EBEF45B01A5E}"/>
              </a:ext>
            </a:extLst>
          </p:cNvPr>
          <p:cNvSpPr txBox="1"/>
          <p:nvPr/>
        </p:nvSpPr>
        <p:spPr>
          <a:xfrm>
            <a:off x="2052320" y="1037272"/>
            <a:ext cx="684783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538" lvl="0">
              <a:buClr>
                <a:srgbClr val="002060"/>
              </a:buClr>
              <a:buSzPts val="1200"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Miejsko-Gminny Ośrodek Pomocy Społecznej w Czerniejewie z programu pt. 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„Wielkopolskie telecentrum opieki”, 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dofinansowanego przez Unię Europejską w ramach „Funduszy Europejskich dla Wielkopolski 2021-2027” realizował w 2025 roku nowe usługi społeczne dla osób niepełnosprawnych 60+ w ramach utworzonego 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Centrum Wsparcia Seniorów w Czerniejewie i Żydowie 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(z siedzibą w Klubach Seniora): </a:t>
            </a:r>
          </a:p>
          <a:p>
            <a:pPr marL="109538" lvl="0">
              <a:buClr>
                <a:srgbClr val="002060"/>
              </a:buClr>
              <a:buSzPts val="1200"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mobilna pielęgnacja stóp, opaski SOS, „Złota Rączka” oraz usługa taxi i fryzjer dla seniora, zajęcia z arteterapii, zajęcia kulinarne, zajęcia z malarstwa, zajęcia wokalne, zajęcia florystyczne, zajęcia sportowe.</a:t>
            </a:r>
          </a:p>
          <a:p>
            <a:pPr marL="109538" lvl="0">
              <a:buClr>
                <a:srgbClr val="002060"/>
              </a:buClr>
              <a:buSzPts val="1200"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marL="365125" lvl="0" indent="-255587">
              <a:buClr>
                <a:srgbClr val="002060"/>
              </a:buClr>
              <a:buSzPts val="1200"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 ramach projektu zorganizowano także: </a:t>
            </a:r>
            <a:r>
              <a:rPr lang="pl-PL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Senioralia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Wyjazd krajoznawczo–kulturalny pt. „Seniorzy zwiedzają Stolicę”, Piknik oraz rajd rowerowy na pożegnanie lata pt. „Seniorzy nad Jeziorem Powidzkim”, </a:t>
            </a:r>
            <a:b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Śniadanie Wielkanocne oraz Wigilię.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C251E96-B0AF-E9E6-D958-3954B7C19DB2}"/>
              </a:ext>
            </a:extLst>
          </p:cNvPr>
          <p:cNvSpPr txBox="1"/>
          <p:nvPr/>
        </p:nvSpPr>
        <p:spPr>
          <a:xfrm>
            <a:off x="1643885" y="5673424"/>
            <a:ext cx="5384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ts val="1200"/>
            </a:pPr>
            <a:r>
              <a:rPr lang="pl-PL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Realizacja od 1.05.2024 do 30.06.2026</a:t>
            </a:r>
          </a:p>
          <a:p>
            <a:endParaRPr lang="pl-PL" sz="18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Elipsa 1"/>
          <p:cNvSpPr/>
          <p:nvPr/>
        </p:nvSpPr>
        <p:spPr>
          <a:xfrm>
            <a:off x="210059" y="4087351"/>
            <a:ext cx="2612018" cy="7182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chemeClr val="tx1"/>
                </a:solidFill>
              </a:rPr>
              <a:t>wykonanie</a:t>
            </a:r>
          </a:p>
        </p:txBody>
      </p:sp>
      <p:sp>
        <p:nvSpPr>
          <p:cNvPr id="3" name="Elipsa 2"/>
          <p:cNvSpPr/>
          <p:nvPr/>
        </p:nvSpPr>
        <p:spPr>
          <a:xfrm>
            <a:off x="558800" y="4632130"/>
            <a:ext cx="2374899" cy="71997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chemeClr val="tx1"/>
                </a:solidFill>
              </a:rPr>
              <a:t>148.913,50 zł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0" name="Google Shape;1140;g34bb12cf471_2_494" descr="C:\Users\Dell\Downloads\Screenshot 2025-04-13 at 12-00-18 Opaska Życi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8676" y="4117123"/>
            <a:ext cx="3893830" cy="2192237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</p:pic>
      <p:pic>
        <p:nvPicPr>
          <p:cNvPr id="1141" name="Google Shape;1141;g34bb12cf471_2_494" descr="C:\Users\Dell\Desktop\SENIOR 2025\ROPS\zdjecia z ropsu do sprawozdania\ROPS senior kozrzystający z opaski życi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6406" y="1851097"/>
            <a:ext cx="2305460" cy="3060555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</p:pic>
      <p:sp>
        <p:nvSpPr>
          <p:cNvPr id="1142" name="Google Shape;1142;g34bb12cf471_2_494"/>
          <p:cNvSpPr txBox="1"/>
          <p:nvPr/>
        </p:nvSpPr>
        <p:spPr>
          <a:xfrm>
            <a:off x="34925" y="-171450"/>
            <a:ext cx="4249737" cy="95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Google Shape;1135;g34bb12cf471_2_471" descr="C:\Users\Dell\Desktop\images.png">
            <a:extLst>
              <a:ext uri="{FF2B5EF4-FFF2-40B4-BE49-F238E27FC236}">
                <a16:creationId xmlns:a16="http://schemas.microsoft.com/office/drawing/2014/main" id="{D10EFBD7-DE9E-F25B-80BA-6D97E62F7BA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9265" t="14448" r="18120" b="18121"/>
          <a:stretch/>
        </p:blipFill>
        <p:spPr>
          <a:xfrm>
            <a:off x="1564643" y="73001"/>
            <a:ext cx="812798" cy="8881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7812A0C6-BF7E-4593-F233-0132993BE184}"/>
              </a:ext>
            </a:extLst>
          </p:cNvPr>
          <p:cNvSpPr txBox="1">
            <a:spLocks/>
          </p:cNvSpPr>
          <p:nvPr/>
        </p:nvSpPr>
        <p:spPr>
          <a:xfrm>
            <a:off x="1881688" y="279446"/>
            <a:ext cx="5982076" cy="5550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800" b="1" kern="120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ts val="2800"/>
            </a:pPr>
            <a:r>
              <a:rPr lang="pl-PL" dirty="0">
                <a:latin typeface="Century Gothic" panose="020B0502020202020204" pitchFamily="34" charset="0"/>
                <a:ea typeface="Arial"/>
                <a:cs typeface="Arial"/>
              </a:rPr>
              <a:t>REALIZOWANE PROJEKTY</a:t>
            </a:r>
          </a:p>
        </p:txBody>
      </p:sp>
      <p:pic>
        <p:nvPicPr>
          <p:cNvPr id="6" name="Google Shape;165;p3" descr="C:\Users\Dell\Desktop\SENIOR 2025\ROPS\zdjecia z ropsu do sprawozdania\424673423_7187650181301076_8420664032108457345_n.jpg">
            <a:extLst>
              <a:ext uri="{FF2B5EF4-FFF2-40B4-BE49-F238E27FC236}">
                <a16:creationId xmlns:a16="http://schemas.microsoft.com/office/drawing/2014/main" id="{71F44C57-7C37-8121-DDC2-400115EA785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9150" r="-5640" b="10064"/>
          <a:stretch/>
        </p:blipFill>
        <p:spPr>
          <a:xfrm>
            <a:off x="210059" y="5709979"/>
            <a:ext cx="1179512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DBB5EA5-12A1-FBE3-C6ED-FA9E58763D03}"/>
              </a:ext>
            </a:extLst>
          </p:cNvPr>
          <p:cNvSpPr txBox="1"/>
          <p:nvPr/>
        </p:nvSpPr>
        <p:spPr>
          <a:xfrm>
            <a:off x="1350819" y="6045617"/>
            <a:ext cx="160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FFE0E39-7BAD-65C4-7D2A-A29A4F77E599}"/>
              </a:ext>
            </a:extLst>
          </p:cNvPr>
          <p:cNvSpPr txBox="1"/>
          <p:nvPr/>
        </p:nvSpPr>
        <p:spPr>
          <a:xfrm>
            <a:off x="2468877" y="912262"/>
            <a:ext cx="511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WIELKOPOLSKIE TELECENTRUM OPIEKI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3C80841-A877-D4B4-75F7-E90C4C1EB000}"/>
              </a:ext>
            </a:extLst>
          </p:cNvPr>
          <p:cNvSpPr txBox="1"/>
          <p:nvPr/>
        </p:nvSpPr>
        <p:spPr>
          <a:xfrm>
            <a:off x="3094608" y="1995567"/>
            <a:ext cx="52141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Seniorzy 60+ </a:t>
            </a:r>
            <a:r>
              <a:rPr lang="pl-PL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(57 osoby) otrzymali bezpłatnie bransoletki życia, </a:t>
            </a:r>
            <a:r>
              <a:rPr lang="pl-PL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wyposażone m.in. w przycisk alarmowy SOS</a:t>
            </a:r>
          </a:p>
          <a:p>
            <a:r>
              <a:rPr lang="pl-PL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(w sytuacji zagrożenia życia lub zdrowia senior po naciśnięciu przycisku SOS łączy się z ratownikiem medycznym w Telecentrum w celu uzyskania pomocy), </a:t>
            </a:r>
            <a:r>
              <a:rPr lang="pl-PL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geolokalizację</a:t>
            </a:r>
            <a:r>
              <a:rPr lang="pl-PL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czujnik upadku, czujniki pomiaru tętna, ciśnienia, licznik kroków itp.</a:t>
            </a:r>
            <a:endParaRPr lang="pl-PL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pl-PL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" descr="C:\Users\Dell\Desktop\SENIOR 2025\ROPS\zdjecia z ropsu do sprawozdania\424673423_7187650181301076_8420664032108457345_n.jpg"/>
          <p:cNvPicPr preferRelativeResize="0"/>
          <p:nvPr/>
        </p:nvPicPr>
        <p:blipFill rotWithShape="1">
          <a:blip r:embed="rId3">
            <a:alphaModFix/>
          </a:blip>
          <a:srcRect t="9150" r="-5640" b="10064"/>
          <a:stretch/>
        </p:blipFill>
        <p:spPr>
          <a:xfrm>
            <a:off x="224136" y="5718176"/>
            <a:ext cx="1179512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061B053-AE8B-D29E-CD9C-81C199905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1218" y="54295"/>
            <a:ext cx="2320925" cy="797330"/>
          </a:xfrm>
        </p:spPr>
        <p:txBody>
          <a:bodyPr>
            <a:normAutofit/>
          </a:bodyPr>
          <a:lstStyle/>
          <a:p>
            <a:r>
              <a:rPr lang="pl-PL" sz="3600" dirty="0">
                <a:latin typeface="Century Gothic" panose="020B0502020202020204" pitchFamily="34" charset="0"/>
              </a:rPr>
              <a:t>BUDŻET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E0D1F82-2EF1-7610-8657-B1F0E00155D7}"/>
              </a:ext>
            </a:extLst>
          </p:cNvPr>
          <p:cNvSpPr txBox="1"/>
          <p:nvPr/>
        </p:nvSpPr>
        <p:spPr>
          <a:xfrm>
            <a:off x="1350819" y="6045617"/>
            <a:ext cx="160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23C445A-D860-5FBB-0DE7-151069C163E9}"/>
              </a:ext>
            </a:extLst>
          </p:cNvPr>
          <p:cNvSpPr txBox="1"/>
          <p:nvPr/>
        </p:nvSpPr>
        <p:spPr>
          <a:xfrm>
            <a:off x="2628729" y="1870617"/>
            <a:ext cx="186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budżet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51A0302-B656-D6CC-DBB2-0579BFF32101}"/>
              </a:ext>
            </a:extLst>
          </p:cNvPr>
          <p:cNvSpPr txBox="1"/>
          <p:nvPr/>
        </p:nvSpPr>
        <p:spPr>
          <a:xfrm>
            <a:off x="4302256" y="1856586"/>
            <a:ext cx="4587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sym typeface="Century Gothic"/>
              </a:rPr>
              <a:t>7.359.271,62 zł</a:t>
            </a:r>
            <a:endParaRPr lang="pl-PL" sz="3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5BC6CF9-0293-D101-38B5-39813FBFE378}"/>
              </a:ext>
            </a:extLst>
          </p:cNvPr>
          <p:cNvSpPr txBox="1"/>
          <p:nvPr/>
        </p:nvSpPr>
        <p:spPr>
          <a:xfrm>
            <a:off x="1047564" y="2959503"/>
            <a:ext cx="2794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dotacja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b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wojewody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0826B2A-6E09-7E5C-AB05-7E2998EC269B}"/>
              </a:ext>
            </a:extLst>
          </p:cNvPr>
          <p:cNvSpPr txBox="1"/>
          <p:nvPr/>
        </p:nvSpPr>
        <p:spPr>
          <a:xfrm>
            <a:off x="4140962" y="3051835"/>
            <a:ext cx="4449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4.391.564,62 zł</a:t>
            </a:r>
            <a:endParaRPr lang="pl-PL" sz="3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B6EB9C7B-CF34-50E0-3194-FC6AF6F4108B}"/>
              </a:ext>
            </a:extLst>
          </p:cNvPr>
          <p:cNvCxnSpPr/>
          <p:nvPr/>
        </p:nvCxnSpPr>
        <p:spPr>
          <a:xfrm>
            <a:off x="4072068" y="1870617"/>
            <a:ext cx="0" cy="3289402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0F52494-E9AB-D8E7-F3A7-F7ED4F88A05B}"/>
              </a:ext>
            </a:extLst>
          </p:cNvPr>
          <p:cNvSpPr txBox="1"/>
          <p:nvPr/>
        </p:nvSpPr>
        <p:spPr>
          <a:xfrm>
            <a:off x="736731" y="4226766"/>
            <a:ext cx="318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środki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finansowane  </a:t>
            </a:r>
            <a:b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z budżetu gminy </a:t>
            </a:r>
            <a:endParaRPr lang="pl-PL" sz="2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pl-PL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E49DA5E-775F-7AFF-E3D8-613C95AC5F08}"/>
              </a:ext>
            </a:extLst>
          </p:cNvPr>
          <p:cNvSpPr txBox="1"/>
          <p:nvPr/>
        </p:nvSpPr>
        <p:spPr>
          <a:xfrm>
            <a:off x="4151734" y="4275365"/>
            <a:ext cx="3610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rPr>
              <a:t>2.967.707,00 zł  </a:t>
            </a:r>
            <a:endParaRPr lang="pl-PL" sz="3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0" name="Google Shape;1160;g34bb12cf471_2_513" descr="C:\Users\Dell\Desktop\SENIOR 2025\ROPS\zdjecia z ropsu do sprawozdania\ROPS TAXI DLA SENIORA.jpg"/>
          <p:cNvPicPr preferRelativeResize="0"/>
          <p:nvPr/>
        </p:nvPicPr>
        <p:blipFill rotWithShape="1">
          <a:blip r:embed="rId3">
            <a:alphaModFix/>
          </a:blip>
          <a:srcRect t="22647" r="1668" b="25494"/>
          <a:stretch>
            <a:fillRect/>
          </a:stretch>
        </p:blipFill>
        <p:spPr>
          <a:xfrm>
            <a:off x="225042" y="1490541"/>
            <a:ext cx="3492000" cy="237600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</p:pic>
      <p:pic>
        <p:nvPicPr>
          <p:cNvPr id="1175" name="Google Shape;1175;g34bb12cf471_2_513" descr="C:\Users\Dell\Desktop\SENIOR 2025\ROPS\zdjecia z ropsu do sprawozdania\ROPS MOBILNA PIELEGNACJA STÓP 1.jpg"/>
          <p:cNvPicPr preferRelativeResize="0"/>
          <p:nvPr/>
        </p:nvPicPr>
        <p:blipFill rotWithShape="1">
          <a:blip r:embed="rId4">
            <a:alphaModFix/>
          </a:blip>
          <a:srcRect t="43319" r="3367" b="1403"/>
          <a:stretch>
            <a:fillRect/>
          </a:stretch>
        </p:blipFill>
        <p:spPr>
          <a:xfrm>
            <a:off x="5097318" y="3977795"/>
            <a:ext cx="3101802" cy="2271736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</p:pic>
      <p:pic>
        <p:nvPicPr>
          <p:cNvPr id="4" name="Google Shape;1135;g34bb12cf471_2_471" descr="C:\Users\Dell\Desktop\images.png">
            <a:extLst>
              <a:ext uri="{FF2B5EF4-FFF2-40B4-BE49-F238E27FC236}">
                <a16:creationId xmlns:a16="http://schemas.microsoft.com/office/drawing/2014/main" id="{20052B1C-A7FB-BE81-950E-7E7033C808D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9265" t="14448" r="18120" b="18121"/>
          <a:stretch/>
        </p:blipFill>
        <p:spPr>
          <a:xfrm>
            <a:off x="1564643" y="73001"/>
            <a:ext cx="812798" cy="8881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0850F32F-117B-2DA4-6F4B-E72577A36012}"/>
              </a:ext>
            </a:extLst>
          </p:cNvPr>
          <p:cNvSpPr txBox="1">
            <a:spLocks/>
          </p:cNvSpPr>
          <p:nvPr/>
        </p:nvSpPr>
        <p:spPr>
          <a:xfrm>
            <a:off x="1881688" y="279446"/>
            <a:ext cx="5982076" cy="5550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800" b="1" kern="120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ts val="2800"/>
            </a:pPr>
            <a:r>
              <a:rPr lang="pl-PL" dirty="0">
                <a:latin typeface="Century Gothic" panose="020B0502020202020204" pitchFamily="34" charset="0"/>
                <a:ea typeface="Arial"/>
                <a:cs typeface="Arial"/>
              </a:rPr>
              <a:t>REALIZOWANE PROJEKTY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072BA94-86D0-1F83-93BB-67D6651D20FF}"/>
              </a:ext>
            </a:extLst>
          </p:cNvPr>
          <p:cNvSpPr txBox="1"/>
          <p:nvPr/>
        </p:nvSpPr>
        <p:spPr>
          <a:xfrm>
            <a:off x="2468877" y="912262"/>
            <a:ext cx="511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WIELKOPOLSKIE TELECENTRUM OPIEKI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CF6C30C-2B0E-9560-35CE-99D25651D1AB}"/>
              </a:ext>
            </a:extLst>
          </p:cNvPr>
          <p:cNvSpPr txBox="1"/>
          <p:nvPr/>
        </p:nvSpPr>
        <p:spPr>
          <a:xfrm>
            <a:off x="3970655" y="1521699"/>
            <a:ext cx="39725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02060"/>
                </a:solidFill>
              </a:rPr>
              <a:t>Taksówka dla Seniora </a:t>
            </a:r>
            <a:r>
              <a:rPr lang="pl-PL" dirty="0">
                <a:solidFill>
                  <a:srgbClr val="002060"/>
                </a:solidFill>
              </a:rPr>
              <a:t>to usługi transportowe świadczone w 2025 roku na rzecz osób z trudnościami w samodzielnym poruszaniu się komunikacją publiczną. W ramach projektu realizowane były przejazdy </a:t>
            </a:r>
            <a:br>
              <a:rPr lang="pl-PL" dirty="0">
                <a:solidFill>
                  <a:srgbClr val="002060"/>
                </a:solidFill>
              </a:rPr>
            </a:br>
            <a:r>
              <a:rPr lang="pl-PL" dirty="0">
                <a:solidFill>
                  <a:srgbClr val="002060"/>
                </a:solidFill>
              </a:rPr>
              <a:t>o zasięgu do 40 km od miejsca zamieszkania (do urzędu albo do placówki medycznej na umówioną wizytę z lekarzem lub na rehabilitację/zabieg).</a:t>
            </a:r>
            <a:endParaRPr lang="pl-PL" dirty="0"/>
          </a:p>
          <a:p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B6EE83C-C114-C6DC-8211-640372541AAF}"/>
              </a:ext>
            </a:extLst>
          </p:cNvPr>
          <p:cNvSpPr txBox="1"/>
          <p:nvPr/>
        </p:nvSpPr>
        <p:spPr>
          <a:xfrm>
            <a:off x="546559" y="4395924"/>
            <a:ext cx="447755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dirty="0">
                <a:solidFill>
                  <a:srgbClr val="002060"/>
                </a:solidFill>
              </a:rPr>
              <a:t>W ramach usługi mobilnej pielęgnacji stóp</a:t>
            </a:r>
            <a:r>
              <a:rPr lang="pl-PL" dirty="0">
                <a:solidFill>
                  <a:srgbClr val="002060"/>
                </a:solidFill>
              </a:rPr>
              <a:t> wykonywany był seniorom 60+ zabieg kosmetyczny polegający na skróceniu i oszlifowaniu płytki   paznokci stóp z dojazdem </a:t>
            </a:r>
            <a:r>
              <a:rPr lang="pl-PL" dirty="0" err="1">
                <a:solidFill>
                  <a:srgbClr val="002060"/>
                </a:solidFill>
              </a:rPr>
              <a:t>podologa</a:t>
            </a:r>
            <a:r>
              <a:rPr lang="pl-PL" dirty="0">
                <a:solidFill>
                  <a:srgbClr val="002060"/>
                </a:solidFill>
              </a:rPr>
              <a:t> do miejsca zamieszkania  osoby zgłaszającej  potrzebę takiej usługi.</a:t>
            </a:r>
            <a:endParaRPr lang="pl-PL" dirty="0"/>
          </a:p>
          <a:p>
            <a:pPr algn="r"/>
            <a:endParaRPr lang="pl-PL" dirty="0"/>
          </a:p>
        </p:txBody>
      </p:sp>
      <p:pic>
        <p:nvPicPr>
          <p:cNvPr id="9" name="Google Shape;165;p3" descr="C:\Users\Dell\Desktop\SENIOR 2025\ROPS\zdjecia z ropsu do sprawozdania\424673423_7187650181301076_8420664032108457345_n.jpg">
            <a:extLst>
              <a:ext uri="{FF2B5EF4-FFF2-40B4-BE49-F238E27FC236}">
                <a16:creationId xmlns:a16="http://schemas.microsoft.com/office/drawing/2014/main" id="{164A5221-D3A1-D15D-AC67-9CBA2E66E0E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9150" r="-5640" b="10064"/>
          <a:stretch/>
        </p:blipFill>
        <p:spPr>
          <a:xfrm>
            <a:off x="210059" y="5709979"/>
            <a:ext cx="1179512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26D11328-CCAF-831A-DDE1-808827253CEF}"/>
              </a:ext>
            </a:extLst>
          </p:cNvPr>
          <p:cNvSpPr txBox="1"/>
          <p:nvPr/>
        </p:nvSpPr>
        <p:spPr>
          <a:xfrm>
            <a:off x="1350819" y="6045617"/>
            <a:ext cx="160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2025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34bb12cf471_2_533"/>
          <p:cNvSpPr txBox="1"/>
          <p:nvPr/>
        </p:nvSpPr>
        <p:spPr>
          <a:xfrm>
            <a:off x="34925" y="-171450"/>
            <a:ext cx="4249737" cy="95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96" name="Google Shape;1196;g34bb12cf471_2_533" descr="C:\Users\Dell\Desktop\SENIOR 2025\ROPS\zdjecia z ropsu do sprawozdania\Bez nazwy.jpg"/>
          <p:cNvPicPr preferRelativeResize="0"/>
          <p:nvPr/>
        </p:nvPicPr>
        <p:blipFill rotWithShape="1">
          <a:blip r:embed="rId3">
            <a:alphaModFix/>
          </a:blip>
          <a:srcRect l="17907" t="19757" r="9750" b="22619"/>
          <a:stretch>
            <a:fillRect/>
          </a:stretch>
        </p:blipFill>
        <p:spPr>
          <a:xfrm>
            <a:off x="4572000" y="4301579"/>
            <a:ext cx="1908000" cy="201600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BB212BF-D516-FC80-29BA-F67335CE57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018" t="16150" r="1134" b="20531"/>
          <a:stretch>
            <a:fillRect/>
          </a:stretch>
        </p:blipFill>
        <p:spPr>
          <a:xfrm>
            <a:off x="6510477" y="4301579"/>
            <a:ext cx="1944000" cy="2016000"/>
          </a:xfrm>
          <a:prstGeom prst="rect">
            <a:avLst/>
          </a:prstGeom>
          <a:ln w="25400">
            <a:solidFill>
              <a:schemeClr val="accent4"/>
            </a:solidFill>
          </a:ln>
        </p:spPr>
      </p:pic>
      <p:pic>
        <p:nvPicPr>
          <p:cNvPr id="5" name="Google Shape;1135;g34bb12cf471_2_471" descr="C:\Users\Dell\Desktop\images.png">
            <a:extLst>
              <a:ext uri="{FF2B5EF4-FFF2-40B4-BE49-F238E27FC236}">
                <a16:creationId xmlns:a16="http://schemas.microsoft.com/office/drawing/2014/main" id="{3BB16C5B-66AB-1F2A-9B59-8C20903B41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9265" t="14448" r="18120" b="18121"/>
          <a:stretch/>
        </p:blipFill>
        <p:spPr>
          <a:xfrm>
            <a:off x="1564643" y="73001"/>
            <a:ext cx="812798" cy="8881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985D233F-DA2B-8940-C1F4-A0B588DB1D14}"/>
              </a:ext>
            </a:extLst>
          </p:cNvPr>
          <p:cNvSpPr txBox="1">
            <a:spLocks/>
          </p:cNvSpPr>
          <p:nvPr/>
        </p:nvSpPr>
        <p:spPr>
          <a:xfrm>
            <a:off x="1881688" y="279446"/>
            <a:ext cx="5982076" cy="5550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800" b="1" kern="120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ts val="2800"/>
            </a:pPr>
            <a:r>
              <a:rPr lang="pl-PL" dirty="0">
                <a:latin typeface="Century Gothic" panose="020B0502020202020204" pitchFamily="34" charset="0"/>
                <a:ea typeface="Arial"/>
                <a:cs typeface="Arial"/>
              </a:rPr>
              <a:t>REALIZOWANE PROJEKTY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0D3E019-155D-9D02-2686-CEB530BBB9E9}"/>
              </a:ext>
            </a:extLst>
          </p:cNvPr>
          <p:cNvSpPr txBox="1"/>
          <p:nvPr/>
        </p:nvSpPr>
        <p:spPr>
          <a:xfrm>
            <a:off x="2468877" y="912262"/>
            <a:ext cx="511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WIELKOPOLSKIE TELECENTRUM OPIEKI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AF7D083-9666-2CAD-6AB8-F03E3CB8E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705" y="1617493"/>
            <a:ext cx="3989295" cy="2659150"/>
          </a:xfrm>
          <a:prstGeom prst="rect">
            <a:avLst/>
          </a:prstGeom>
          <a:ln w="25400">
            <a:solidFill>
              <a:schemeClr val="accent4"/>
            </a:solidFill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099C912-8AF3-8CD0-3DBD-D94F73695457}"/>
              </a:ext>
            </a:extLst>
          </p:cNvPr>
          <p:cNvSpPr txBox="1"/>
          <p:nvPr/>
        </p:nvSpPr>
        <p:spPr>
          <a:xfrm>
            <a:off x="4856480" y="2505040"/>
            <a:ext cx="355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ZŁOTA RĄCZKA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6D392C0-4376-4B2C-BB5F-CD4990776904}"/>
              </a:ext>
            </a:extLst>
          </p:cNvPr>
          <p:cNvSpPr txBox="1"/>
          <p:nvPr/>
        </p:nvSpPr>
        <p:spPr>
          <a:xfrm>
            <a:off x="1465898" y="5240507"/>
            <a:ext cx="3390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FRYZJER DLA </a:t>
            </a:r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SENIORA</a:t>
            </a:r>
          </a:p>
        </p:txBody>
      </p:sp>
      <p:pic>
        <p:nvPicPr>
          <p:cNvPr id="12" name="Google Shape;165;p3" descr="C:\Users\Dell\Desktop\SENIOR 2025\ROPS\zdjecia z ropsu do sprawozdania\424673423_7187650181301076_8420664032108457345_n.jpg">
            <a:extLst>
              <a:ext uri="{FF2B5EF4-FFF2-40B4-BE49-F238E27FC236}">
                <a16:creationId xmlns:a16="http://schemas.microsoft.com/office/drawing/2014/main" id="{0E8D0354-E62D-66E0-D990-BB6B5875AC6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9150" r="-5640" b="10064"/>
          <a:stretch/>
        </p:blipFill>
        <p:spPr>
          <a:xfrm>
            <a:off x="210059" y="5709979"/>
            <a:ext cx="1179512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3F0056F-CE28-5224-8B79-C0D5575C399C}"/>
              </a:ext>
            </a:extLst>
          </p:cNvPr>
          <p:cNvSpPr txBox="1"/>
          <p:nvPr/>
        </p:nvSpPr>
        <p:spPr>
          <a:xfrm>
            <a:off x="1350819" y="6045617"/>
            <a:ext cx="160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2025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" name="Google Shape;1218;g34bb12cf471_2_554" descr="C:\Users\Dell\Desktop\SENIOR 2025\ROPS\zdjecia z ropsu do sprawozdania\ROPS ZAJECIA KULNARNE W ŻYDOWIE.jpg"/>
          <p:cNvPicPr preferRelativeResize="0"/>
          <p:nvPr/>
        </p:nvPicPr>
        <p:blipFill rotWithShape="1">
          <a:blip r:embed="rId3">
            <a:alphaModFix/>
          </a:blip>
          <a:srcRect l="22104" t="26754" r="12771" b="11235"/>
          <a:stretch>
            <a:fillRect/>
          </a:stretch>
        </p:blipFill>
        <p:spPr>
          <a:xfrm>
            <a:off x="799815" y="1675544"/>
            <a:ext cx="4224302" cy="20558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Google Shape;1135;g34bb12cf471_2_471" descr="C:\Users\Dell\Desktop\images.png">
            <a:extLst>
              <a:ext uri="{FF2B5EF4-FFF2-40B4-BE49-F238E27FC236}">
                <a16:creationId xmlns:a16="http://schemas.microsoft.com/office/drawing/2014/main" id="{1852DFAE-7D1F-05FC-A247-9E752D83F69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9265" t="14448" r="18120" b="18121"/>
          <a:stretch/>
        </p:blipFill>
        <p:spPr>
          <a:xfrm>
            <a:off x="1564643" y="73001"/>
            <a:ext cx="812798" cy="8881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61D4AEBC-3552-A1D8-F317-00226DF57FB1}"/>
              </a:ext>
            </a:extLst>
          </p:cNvPr>
          <p:cNvSpPr txBox="1">
            <a:spLocks/>
          </p:cNvSpPr>
          <p:nvPr/>
        </p:nvSpPr>
        <p:spPr>
          <a:xfrm>
            <a:off x="1881688" y="279446"/>
            <a:ext cx="5982076" cy="5550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800" b="1" kern="120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ts val="2800"/>
            </a:pPr>
            <a:r>
              <a:rPr lang="pl-PL" dirty="0">
                <a:latin typeface="Century Gothic" panose="020B0502020202020204" pitchFamily="34" charset="0"/>
                <a:ea typeface="Arial"/>
                <a:cs typeface="Arial"/>
              </a:rPr>
              <a:t>REALIZOWANE PROJEKTY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039DF4E-478D-A1AF-68D4-5FF2AEB2B83F}"/>
              </a:ext>
            </a:extLst>
          </p:cNvPr>
          <p:cNvSpPr txBox="1"/>
          <p:nvPr/>
        </p:nvSpPr>
        <p:spPr>
          <a:xfrm>
            <a:off x="2468877" y="912262"/>
            <a:ext cx="511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WIELKOPOLSKIE TELECENTRUM OPIEKI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37D12DA-1183-B664-A6D3-14069246A82E}"/>
              </a:ext>
            </a:extLst>
          </p:cNvPr>
          <p:cNvSpPr txBox="1"/>
          <p:nvPr/>
        </p:nvSpPr>
        <p:spPr>
          <a:xfrm>
            <a:off x="4277289" y="2540809"/>
            <a:ext cx="5384800" cy="3225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l-PL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ZAJĘCIA Z ARTETERAPII</a:t>
            </a:r>
          </a:p>
          <a:p>
            <a:pPr algn="ctr">
              <a:lnSpc>
                <a:spcPct val="200000"/>
              </a:lnSpc>
            </a:pPr>
            <a:r>
              <a:rPr lang="pl-PL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ZAJĘCIA KULINARNE</a:t>
            </a:r>
          </a:p>
          <a:p>
            <a:pPr algn="ctr">
              <a:lnSpc>
                <a:spcPct val="200000"/>
              </a:lnSpc>
            </a:pPr>
            <a:r>
              <a:rPr lang="pl-PL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ZAJĘCIA Z MALARSTWA</a:t>
            </a:r>
          </a:p>
          <a:p>
            <a:pPr algn="ctr">
              <a:lnSpc>
                <a:spcPct val="200000"/>
              </a:lnSpc>
            </a:pPr>
            <a:r>
              <a:rPr lang="pl-PL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ZAJĘCIA WOKALNE</a:t>
            </a:r>
          </a:p>
          <a:p>
            <a:pPr algn="ctr">
              <a:lnSpc>
                <a:spcPct val="200000"/>
              </a:lnSpc>
            </a:pPr>
            <a:r>
              <a:rPr lang="pl-PL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ZAJĘCIA FLORYSTYCZNE</a:t>
            </a:r>
            <a:r>
              <a:rPr lang="pl-PL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algn="ctr">
              <a:lnSpc>
                <a:spcPct val="200000"/>
              </a:lnSpc>
            </a:pPr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Google Shape;165;p3" descr="C:\Users\Dell\Desktop\SENIOR 2025\ROPS\zdjecia z ropsu do sprawozdania\424673423_7187650181301076_8420664032108457345_n.jpg">
            <a:extLst>
              <a:ext uri="{FF2B5EF4-FFF2-40B4-BE49-F238E27FC236}">
                <a16:creationId xmlns:a16="http://schemas.microsoft.com/office/drawing/2014/main" id="{F9BC23FA-A18E-D32F-A59F-FF96B9F9BEC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9150" r="-5640" b="10064"/>
          <a:stretch/>
        </p:blipFill>
        <p:spPr>
          <a:xfrm>
            <a:off x="210059" y="5709979"/>
            <a:ext cx="1179512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B3B4FE4-B2D5-3FBE-B6DA-615A566B4741}"/>
              </a:ext>
            </a:extLst>
          </p:cNvPr>
          <p:cNvSpPr txBox="1"/>
          <p:nvPr/>
        </p:nvSpPr>
        <p:spPr>
          <a:xfrm>
            <a:off x="1350819" y="6045617"/>
            <a:ext cx="160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2025</a:t>
            </a:r>
          </a:p>
        </p:txBody>
      </p:sp>
      <p:pic>
        <p:nvPicPr>
          <p:cNvPr id="11" name="Obraz 10" descr="Brak dostępnego opisu zdjęcia.">
            <a:extLst>
              <a:ext uri="{FF2B5EF4-FFF2-40B4-BE49-F238E27FC236}">
                <a16:creationId xmlns:a16="http://schemas.microsoft.com/office/drawing/2014/main" id="{D5A76FA4-89C0-B185-706B-2DA2385315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1" y="4499912"/>
            <a:ext cx="3010371" cy="2215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35;g34bb12cf471_2_471" descr="C:\Users\Dell\Desktop\images.png">
            <a:extLst>
              <a:ext uri="{FF2B5EF4-FFF2-40B4-BE49-F238E27FC236}">
                <a16:creationId xmlns:a16="http://schemas.microsoft.com/office/drawing/2014/main" id="{FD120180-9133-5495-9AA5-C24D561A81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265" t="14448" r="18120" b="18121"/>
          <a:stretch/>
        </p:blipFill>
        <p:spPr>
          <a:xfrm>
            <a:off x="1564643" y="73001"/>
            <a:ext cx="812798" cy="8881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546F554-6142-855A-A11A-6EFF0E53B8A2}"/>
              </a:ext>
            </a:extLst>
          </p:cNvPr>
          <p:cNvSpPr txBox="1">
            <a:spLocks/>
          </p:cNvSpPr>
          <p:nvPr/>
        </p:nvSpPr>
        <p:spPr>
          <a:xfrm>
            <a:off x="1881688" y="279446"/>
            <a:ext cx="5982076" cy="5550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800" b="1" kern="120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ts val="2800"/>
            </a:pPr>
            <a:r>
              <a:rPr lang="pl-PL" dirty="0">
                <a:latin typeface="Century Gothic" panose="020B0502020202020204" pitchFamily="34" charset="0"/>
                <a:ea typeface="Arial"/>
                <a:cs typeface="Arial"/>
              </a:rPr>
              <a:t>REALIZOWANE PROJEKTY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54773EA-A93C-955D-8E15-AAC485E1DB2E}"/>
              </a:ext>
            </a:extLst>
          </p:cNvPr>
          <p:cNvSpPr txBox="1"/>
          <p:nvPr/>
        </p:nvSpPr>
        <p:spPr>
          <a:xfrm>
            <a:off x="2468877" y="912262"/>
            <a:ext cx="511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WIELKOPOLSKIE TELECENTRUM OPIEKI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B8343A1-4839-30A2-55E1-005650A7C836}"/>
              </a:ext>
            </a:extLst>
          </p:cNvPr>
          <p:cNvSpPr txBox="1"/>
          <p:nvPr/>
        </p:nvSpPr>
        <p:spPr>
          <a:xfrm>
            <a:off x="3965131" y="3187313"/>
            <a:ext cx="2367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538" lvl="0">
              <a:buClr>
                <a:srgbClr val="002060"/>
              </a:buClr>
              <a:buSzPts val="1400"/>
            </a:pP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SENIORALIA</a:t>
            </a:r>
          </a:p>
          <a:p>
            <a:pPr marL="365125" lvl="0" indent="-255587">
              <a:buClr>
                <a:srgbClr val="002060"/>
              </a:buClr>
              <a:buSzPts val="1400"/>
            </a:pP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WIGILIA</a:t>
            </a:r>
          </a:p>
          <a:p>
            <a:endParaRPr lang="pl-PL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920BD1A-B478-1788-56AE-0408F83094E5}"/>
              </a:ext>
            </a:extLst>
          </p:cNvPr>
          <p:cNvSpPr txBox="1"/>
          <p:nvPr/>
        </p:nvSpPr>
        <p:spPr>
          <a:xfrm>
            <a:off x="1421321" y="5291565"/>
            <a:ext cx="3727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WYJAZD</a:t>
            </a:r>
          </a:p>
          <a:p>
            <a:pPr algn="r"/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KRAJOZNAWCZO–KULTURALNY</a:t>
            </a:r>
          </a:p>
          <a:p>
            <a:pPr algn="r"/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PT. „SENIORZY ZWIEDZAJĄ STOLICĘ”</a:t>
            </a:r>
          </a:p>
          <a:p>
            <a:pPr algn="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503EF39-0FD2-30F6-256E-441A93EA26AD}"/>
              </a:ext>
            </a:extLst>
          </p:cNvPr>
          <p:cNvSpPr txBox="1"/>
          <p:nvPr/>
        </p:nvSpPr>
        <p:spPr>
          <a:xfrm>
            <a:off x="4654550" y="1390769"/>
            <a:ext cx="37274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PIKNIK ORAZ RAJD ROWEROWY NA GRABACH</a:t>
            </a:r>
          </a:p>
          <a:p>
            <a:r>
              <a:rPr lang="pl-PL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PIKNIK NA POŻEGNANIE LATA PT. „SENIORZY NAD JEZIOREM POWIDZKIM” </a:t>
            </a:r>
          </a:p>
          <a:p>
            <a:endParaRPr lang="pl-PL" dirty="0"/>
          </a:p>
        </p:txBody>
      </p:sp>
      <p:pic>
        <p:nvPicPr>
          <p:cNvPr id="10" name="Google Shape;165;p3" descr="C:\Users\Dell\Desktop\SENIOR 2025\ROPS\zdjecia z ropsu do sprawozdania\424673423_7187650181301076_8420664032108457345_n.jpg">
            <a:extLst>
              <a:ext uri="{FF2B5EF4-FFF2-40B4-BE49-F238E27FC236}">
                <a16:creationId xmlns:a16="http://schemas.microsoft.com/office/drawing/2014/main" id="{2437EF69-3B19-3B2C-1703-19EC0607F8E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9150" r="-5640" b="10064"/>
          <a:stretch/>
        </p:blipFill>
        <p:spPr>
          <a:xfrm>
            <a:off x="210059" y="5709979"/>
            <a:ext cx="1179512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1A43CC5-8D9C-DE70-BD64-F3E972D6764F}"/>
              </a:ext>
            </a:extLst>
          </p:cNvPr>
          <p:cNvSpPr txBox="1"/>
          <p:nvPr/>
        </p:nvSpPr>
        <p:spPr>
          <a:xfrm>
            <a:off x="1350819" y="6045617"/>
            <a:ext cx="160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2025</a:t>
            </a:r>
          </a:p>
        </p:txBody>
      </p:sp>
      <p:pic>
        <p:nvPicPr>
          <p:cNvPr id="13" name="Obraz 12" descr="Brak dostępnego opisu zdjęcia.">
            <a:extLst>
              <a:ext uri="{FF2B5EF4-FFF2-40B4-BE49-F238E27FC236}">
                <a16:creationId xmlns:a16="http://schemas.microsoft.com/office/drawing/2014/main" id="{26E1BC51-F80B-EB55-6FCA-16B34BB6F1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79" y="1374515"/>
            <a:ext cx="3512820" cy="2643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Brak dostępnego opisu zdjęcia.">
            <a:extLst>
              <a:ext uri="{FF2B5EF4-FFF2-40B4-BE49-F238E27FC236}">
                <a16:creationId xmlns:a16="http://schemas.microsoft.com/office/drawing/2014/main" id="{D5D287DA-AD69-66B9-68BA-AD13EB01E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2696412"/>
            <a:ext cx="3009900" cy="164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az 14" descr="Może być zdjęciem przedstawiającym skrzypce i choinka">
            <a:extLst>
              <a:ext uri="{FF2B5EF4-FFF2-40B4-BE49-F238E27FC236}">
                <a16:creationId xmlns:a16="http://schemas.microsoft.com/office/drawing/2014/main" id="{CE8E873C-F4CE-A45B-BA70-BE253ABD58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79" y="2889681"/>
            <a:ext cx="3512820" cy="2341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az 15" descr="Brak dostępnego opisu zdjęcia.">
            <a:extLst>
              <a:ext uri="{FF2B5EF4-FFF2-40B4-BE49-F238E27FC236}">
                <a16:creationId xmlns:a16="http://schemas.microsoft.com/office/drawing/2014/main" id="{7A66D8D3-3503-DA80-B8AE-084D86295E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9" y="4775200"/>
            <a:ext cx="2996822" cy="1892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7" name="Google Shape;1247;g34bb12cf471_2_596" descr="C:\Users\Dell\Desktop\SENIOR 2025\ROPS\zdjecia z ropsu do sprawozdania\pracownik-socjalny.jpg"/>
          <p:cNvPicPr preferRelativeResize="0"/>
          <p:nvPr/>
        </p:nvPicPr>
        <p:blipFill rotWithShape="1">
          <a:blip r:embed="rId3">
            <a:alphaModFix/>
          </a:blip>
          <a:srcRect l="22324" t="5975" r="18220" b="8557"/>
          <a:stretch>
            <a:fillRect/>
          </a:stretch>
        </p:blipFill>
        <p:spPr>
          <a:xfrm>
            <a:off x="210059" y="1548027"/>
            <a:ext cx="5436000" cy="399600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</p:pic>
      <p:sp>
        <p:nvSpPr>
          <p:cNvPr id="1255" name="Google Shape;1255;g34bb12cf471_2_596"/>
          <p:cNvSpPr txBox="1"/>
          <p:nvPr/>
        </p:nvSpPr>
        <p:spPr>
          <a:xfrm>
            <a:off x="1710393" y="791689"/>
            <a:ext cx="6048672" cy="40006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4000"/>
              <a:buFont typeface="Century Gothic"/>
              <a:buNone/>
            </a:pPr>
            <a:r>
              <a:rPr lang="pl-PL" sz="2000" b="1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PRACA SOCJALNA</a:t>
            </a:r>
            <a:endParaRPr sz="2000" b="1" i="0" u="none" strike="noStrike" cap="none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851FD1AF-2BCC-9775-00C3-5F163FE133B5}"/>
              </a:ext>
            </a:extLst>
          </p:cNvPr>
          <p:cNvSpPr txBox="1">
            <a:spLocks/>
          </p:cNvSpPr>
          <p:nvPr/>
        </p:nvSpPr>
        <p:spPr>
          <a:xfrm>
            <a:off x="1776989" y="279445"/>
            <a:ext cx="5982076" cy="5550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800" b="1" kern="120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ts val="2800"/>
            </a:pPr>
            <a:r>
              <a:rPr lang="pl-PL" dirty="0">
                <a:latin typeface="Century Gothic" panose="020B0502020202020204" pitchFamily="34" charset="0"/>
                <a:ea typeface="Arial"/>
                <a:cs typeface="Arial"/>
              </a:rPr>
              <a:t>POZOSTAŁE ZADANIA</a:t>
            </a:r>
          </a:p>
        </p:txBody>
      </p:sp>
      <p:pic>
        <p:nvPicPr>
          <p:cNvPr id="7" name="Google Shape;165;p3" descr="C:\Users\Dell\Desktop\SENIOR 2025\ROPS\zdjecia z ropsu do sprawozdania\424673423_7187650181301076_8420664032108457345_n.jpg">
            <a:extLst>
              <a:ext uri="{FF2B5EF4-FFF2-40B4-BE49-F238E27FC236}">
                <a16:creationId xmlns:a16="http://schemas.microsoft.com/office/drawing/2014/main" id="{47BBA8EC-67CF-52CE-B395-4550344A437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9150" r="-5640" b="10064"/>
          <a:stretch/>
        </p:blipFill>
        <p:spPr>
          <a:xfrm>
            <a:off x="210059" y="5709979"/>
            <a:ext cx="1179512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92FE3E04-015C-6143-EFA6-1308D8F6B8AF}"/>
              </a:ext>
            </a:extLst>
          </p:cNvPr>
          <p:cNvSpPr txBox="1"/>
          <p:nvPr/>
        </p:nvSpPr>
        <p:spPr>
          <a:xfrm>
            <a:off x="1350819" y="6045617"/>
            <a:ext cx="160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D7CDE4E-C6D7-DCE9-6DAA-548A64CB7D4F}"/>
              </a:ext>
            </a:extLst>
          </p:cNvPr>
          <p:cNvSpPr txBox="1"/>
          <p:nvPr/>
        </p:nvSpPr>
        <p:spPr>
          <a:xfrm>
            <a:off x="5646059" y="1889760"/>
            <a:ext cx="26314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ts val="1200"/>
            </a:pPr>
            <a:r>
              <a:rPr lang="pl-PL" sz="2000" dirty="0">
                <a:solidFill>
                  <a:schemeClr val="dk1"/>
                </a:solidFill>
                <a:latin typeface="Century Gothic" panose="020B0502020202020204" pitchFamily="34" charset="0"/>
              </a:rPr>
              <a:t>Pracownicy socjalni świadczyli pracę socjalną na rzecz poprawy funkcjonowania osób i rodzin </a:t>
            </a:r>
            <a:endParaRPr lang="pl-PL" sz="2000" dirty="0">
              <a:latin typeface="Century Gothic" panose="020B0502020202020204" pitchFamily="34" charset="0"/>
            </a:endParaRPr>
          </a:p>
          <a:p>
            <a:pPr lvl="0" algn="ctr">
              <a:buClr>
                <a:schemeClr val="dk1"/>
              </a:buClr>
              <a:buSzPts val="1200"/>
            </a:pPr>
            <a:r>
              <a:rPr lang="pl-PL" sz="2000" dirty="0">
                <a:solidFill>
                  <a:schemeClr val="dk1"/>
                </a:solidFill>
                <a:latin typeface="Century Gothic" panose="020B0502020202020204" pitchFamily="34" charset="0"/>
              </a:rPr>
              <a:t>w ich środowisku społecznym.</a:t>
            </a:r>
            <a:endParaRPr lang="pl-PL" sz="20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2494632-BE04-0769-5475-68DBB59D8CFD}"/>
              </a:ext>
            </a:extLst>
          </p:cNvPr>
          <p:cNvSpPr txBox="1"/>
          <p:nvPr/>
        </p:nvSpPr>
        <p:spPr>
          <a:xfrm>
            <a:off x="5753861" y="4786038"/>
            <a:ext cx="3180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0070C0"/>
                </a:solidFill>
                <a:latin typeface="Century Gothic" panose="020B0502020202020204" pitchFamily="34" charset="0"/>
              </a:rPr>
              <a:t>Liczba rodzin: </a:t>
            </a:r>
            <a:r>
              <a:rPr lang="pl-PL" sz="4000" b="1" dirty="0">
                <a:solidFill>
                  <a:schemeClr val="dk1"/>
                </a:solidFill>
                <a:latin typeface="Century Gothic" panose="020B0502020202020204" pitchFamily="34" charset="0"/>
              </a:rPr>
              <a:t>11</a:t>
            </a:r>
          </a:p>
          <a:p>
            <a:endParaRPr lang="pl-PL" sz="2400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5" name="Google Shape;1265;g34bb12cf471_2_613" descr="C:\Users\Dell\Desktop\SENIOR 2025\ROPS\zdjecia z ropsu do sprawozdania\asystent-rodziny-pomoc-107.jpg"/>
          <p:cNvPicPr preferRelativeResize="0"/>
          <p:nvPr/>
        </p:nvPicPr>
        <p:blipFill rotWithShape="1">
          <a:blip r:embed="rId3">
            <a:alphaModFix/>
          </a:blip>
          <a:srcRect t="16537" b="24400"/>
          <a:stretch/>
        </p:blipFill>
        <p:spPr>
          <a:xfrm>
            <a:off x="926839" y="2927508"/>
            <a:ext cx="6870921" cy="2705425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BFBE219A-FEFA-55E9-A8A5-D96686A9EC81}"/>
              </a:ext>
            </a:extLst>
          </p:cNvPr>
          <p:cNvSpPr txBox="1">
            <a:spLocks/>
          </p:cNvSpPr>
          <p:nvPr/>
        </p:nvSpPr>
        <p:spPr>
          <a:xfrm>
            <a:off x="1881688" y="279446"/>
            <a:ext cx="5982076" cy="5550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800" b="1" kern="120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ts val="2800"/>
            </a:pPr>
            <a:r>
              <a:rPr lang="pl-PL" dirty="0">
                <a:latin typeface="Century Gothic" panose="020B0502020202020204" pitchFamily="34" charset="0"/>
                <a:ea typeface="Arial"/>
                <a:cs typeface="Arial"/>
              </a:rPr>
              <a:t>POZOSTAŁE ZADANIA</a:t>
            </a:r>
          </a:p>
        </p:txBody>
      </p:sp>
      <p:sp>
        <p:nvSpPr>
          <p:cNvPr id="10" name="Google Shape;1255;g34bb12cf471_2_596">
            <a:extLst>
              <a:ext uri="{FF2B5EF4-FFF2-40B4-BE49-F238E27FC236}">
                <a16:creationId xmlns:a16="http://schemas.microsoft.com/office/drawing/2014/main" id="{352D48D8-40C7-8429-719B-33B1137001F6}"/>
              </a:ext>
            </a:extLst>
          </p:cNvPr>
          <p:cNvSpPr txBox="1"/>
          <p:nvPr/>
        </p:nvSpPr>
        <p:spPr>
          <a:xfrm>
            <a:off x="1710393" y="791689"/>
            <a:ext cx="6048672" cy="40006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4000"/>
              <a:buFont typeface="Century Gothic"/>
              <a:buNone/>
            </a:pPr>
            <a:r>
              <a:rPr lang="pl-PL" sz="2000" b="1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ASYSTENT RODZINY</a:t>
            </a:r>
            <a:endParaRPr sz="2000" b="1" i="0" u="none" strike="noStrike" cap="none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" name="Google Shape;165;p3" descr="C:\Users\Dell\Desktop\SENIOR 2025\ROPS\zdjecia z ropsu do sprawozdania\424673423_7187650181301076_8420664032108457345_n.jpg">
            <a:extLst>
              <a:ext uri="{FF2B5EF4-FFF2-40B4-BE49-F238E27FC236}">
                <a16:creationId xmlns:a16="http://schemas.microsoft.com/office/drawing/2014/main" id="{75272FCF-083E-18DE-9E00-CA50CA9384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9150" r="-5640" b="10064"/>
          <a:stretch/>
        </p:blipFill>
        <p:spPr>
          <a:xfrm>
            <a:off x="210059" y="5709979"/>
            <a:ext cx="1179512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70A792D-2A90-23C3-9590-5D6C37E3A2FF}"/>
              </a:ext>
            </a:extLst>
          </p:cNvPr>
          <p:cNvSpPr txBox="1"/>
          <p:nvPr/>
        </p:nvSpPr>
        <p:spPr>
          <a:xfrm>
            <a:off x="1350819" y="6045617"/>
            <a:ext cx="160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BD54EBE-4391-643B-100A-7D1814DE1E9D}"/>
              </a:ext>
            </a:extLst>
          </p:cNvPr>
          <p:cNvSpPr txBox="1"/>
          <p:nvPr/>
        </p:nvSpPr>
        <p:spPr>
          <a:xfrm>
            <a:off x="8747" y="1309691"/>
            <a:ext cx="5895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LICZBA RODZIN OBJĘTYCH OPIEKĄ:                </a:t>
            </a:r>
            <a:r>
              <a:rPr lang="pl-PL" sz="2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15</a:t>
            </a:r>
            <a:endParaRPr lang="pl-PL" sz="24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0BFE27A-42BD-080A-DFC7-0D28C8FE987F}"/>
              </a:ext>
            </a:extLst>
          </p:cNvPr>
          <p:cNvSpPr txBox="1"/>
          <p:nvPr/>
        </p:nvSpPr>
        <p:spPr>
          <a:xfrm>
            <a:off x="2153689" y="1803189"/>
            <a:ext cx="5806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ŚRODKI WŁASNE:                 </a:t>
            </a:r>
            <a:r>
              <a:rPr lang="pl-PL" sz="2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80.975,25 ZŁ</a:t>
            </a:r>
          </a:p>
          <a:p>
            <a:endParaRPr lang="pl-PL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2879021-6B7F-CB4F-4742-4A3DC72AFDB6}"/>
              </a:ext>
            </a:extLst>
          </p:cNvPr>
          <p:cNvSpPr txBox="1"/>
          <p:nvPr/>
        </p:nvSpPr>
        <p:spPr>
          <a:xfrm>
            <a:off x="416558" y="2370563"/>
            <a:ext cx="71780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ŚRODKI Z BUDŻETU PAŃSTWA:                  </a:t>
            </a:r>
            <a:r>
              <a:rPr lang="pl-PL" sz="2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26.748,01 ZŁ</a:t>
            </a:r>
          </a:p>
          <a:p>
            <a:r>
              <a:rPr lang="pl-PL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" name="Google Shape;1290;g34bb12cf471_2_629" descr="C:\Users\Dell\Desktop\SENIOR 2025\ROPS\zdjecia z ropsu do sprawozdania\20250124_133709.jpg"/>
          <p:cNvPicPr preferRelativeResize="0"/>
          <p:nvPr/>
        </p:nvPicPr>
        <p:blipFill rotWithShape="1">
          <a:blip r:embed="rId3">
            <a:alphaModFix/>
          </a:blip>
          <a:srcRect l="8278" t="1777" r="13370" b="4988"/>
          <a:stretch>
            <a:fillRect/>
          </a:stretch>
        </p:blipFill>
        <p:spPr>
          <a:xfrm>
            <a:off x="1011240" y="2599339"/>
            <a:ext cx="3890640" cy="2941703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</p:pic>
      <p:pic>
        <p:nvPicPr>
          <p:cNvPr id="1291" name="Google Shape;1291;g34bb12cf471_2_629" descr="C:\Users\Dell\Desktop\SENIOR 2025\ROPS\zdjecia z ropsu do sprawozdania\490214221_1050382046948140_5630181329795591609_n.jpg"/>
          <p:cNvPicPr preferRelativeResize="0"/>
          <p:nvPr/>
        </p:nvPicPr>
        <p:blipFill rotWithShape="1">
          <a:blip r:embed="rId4">
            <a:alphaModFix/>
          </a:blip>
          <a:srcRect t="6384" b="29769"/>
          <a:stretch/>
        </p:blipFill>
        <p:spPr>
          <a:xfrm>
            <a:off x="5133340" y="2600456"/>
            <a:ext cx="2852420" cy="2940586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456C2D36-FE14-5F0E-9DC3-E5E8C80E36F5}"/>
              </a:ext>
            </a:extLst>
          </p:cNvPr>
          <p:cNvSpPr txBox="1">
            <a:spLocks/>
          </p:cNvSpPr>
          <p:nvPr/>
        </p:nvSpPr>
        <p:spPr>
          <a:xfrm>
            <a:off x="1602288" y="266792"/>
            <a:ext cx="5982076" cy="5550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800" b="1" kern="120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ts val="2800"/>
            </a:pPr>
            <a:r>
              <a:rPr lang="pl-PL" dirty="0">
                <a:latin typeface="Century Gothic" panose="020B0502020202020204" pitchFamily="34" charset="0"/>
                <a:ea typeface="Arial"/>
                <a:cs typeface="Arial"/>
              </a:rPr>
              <a:t>POZOSTAŁE ZADANIA</a:t>
            </a:r>
          </a:p>
        </p:txBody>
      </p:sp>
      <p:sp>
        <p:nvSpPr>
          <p:cNvPr id="5" name="Google Shape;1255;g34bb12cf471_2_596">
            <a:extLst>
              <a:ext uri="{FF2B5EF4-FFF2-40B4-BE49-F238E27FC236}">
                <a16:creationId xmlns:a16="http://schemas.microsoft.com/office/drawing/2014/main" id="{083ED807-BCC0-ABA1-36BE-E52089A5ADFD}"/>
              </a:ext>
            </a:extLst>
          </p:cNvPr>
          <p:cNvSpPr txBox="1"/>
          <p:nvPr/>
        </p:nvSpPr>
        <p:spPr>
          <a:xfrm>
            <a:off x="1602288" y="791688"/>
            <a:ext cx="6048672" cy="40006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4000"/>
              <a:buFont typeface="Century Gothic"/>
              <a:buNone/>
            </a:pPr>
            <a:r>
              <a:rPr lang="pl-PL" sz="20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UPOMINEK DLA NOWORODKA</a:t>
            </a:r>
            <a:endParaRPr sz="2000" b="1" i="0" u="none" strike="noStrike" cap="none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Google Shape;165;p3" descr="C:\Users\Dell\Desktop\SENIOR 2025\ROPS\zdjecia z ropsu do sprawozdania\424673423_7187650181301076_8420664032108457345_n.jpg">
            <a:extLst>
              <a:ext uri="{FF2B5EF4-FFF2-40B4-BE49-F238E27FC236}">
                <a16:creationId xmlns:a16="http://schemas.microsoft.com/office/drawing/2014/main" id="{622BFE9A-8F14-689C-CFD0-BDA8FBECA0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9150" r="-5640" b="10064"/>
          <a:stretch/>
        </p:blipFill>
        <p:spPr>
          <a:xfrm>
            <a:off x="210059" y="5709979"/>
            <a:ext cx="1179512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752E542-D824-F4FC-18C7-C1F763E76C76}"/>
              </a:ext>
            </a:extLst>
          </p:cNvPr>
          <p:cNvSpPr txBox="1"/>
          <p:nvPr/>
        </p:nvSpPr>
        <p:spPr>
          <a:xfrm>
            <a:off x="1350819" y="6045617"/>
            <a:ext cx="160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854233C-E5D1-C52B-A4DB-260FA8EE1330}"/>
              </a:ext>
            </a:extLst>
          </p:cNvPr>
          <p:cNvSpPr txBox="1"/>
          <p:nvPr/>
        </p:nvSpPr>
        <p:spPr>
          <a:xfrm>
            <a:off x="2153689" y="1995903"/>
            <a:ext cx="416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LICZBA WYDANYCH PACZEK: </a:t>
            </a:r>
            <a:r>
              <a:rPr lang="pl-PL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69</a:t>
            </a:r>
          </a:p>
          <a:p>
            <a:endParaRPr lang="pl-PL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" name="Google Shape;1300;g34bb12cf471_2_646" descr="C:\Users\Dell\Desktop\SENIOR 2025\ROPS\zdjecia z ropsu do sprawozdania\486792710_122209252646217591_5642247730014985451_n.jpg"/>
          <p:cNvPicPr preferRelativeResize="0"/>
          <p:nvPr/>
        </p:nvPicPr>
        <p:blipFill rotWithShape="1">
          <a:blip r:embed="rId3">
            <a:alphaModFix/>
          </a:blip>
          <a:srcRect l="22851" t="1214" r="37823" b="19796"/>
          <a:stretch>
            <a:fillRect/>
          </a:stretch>
        </p:blipFill>
        <p:spPr>
          <a:xfrm>
            <a:off x="181833" y="2695707"/>
            <a:ext cx="3240000" cy="284400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A350B526-92F5-6375-BB7A-683711359390}"/>
              </a:ext>
            </a:extLst>
          </p:cNvPr>
          <p:cNvSpPr txBox="1">
            <a:spLocks/>
          </p:cNvSpPr>
          <p:nvPr/>
        </p:nvSpPr>
        <p:spPr>
          <a:xfrm>
            <a:off x="1881688" y="279446"/>
            <a:ext cx="5982076" cy="5550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800" b="1" kern="120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ts val="2800"/>
            </a:pPr>
            <a:r>
              <a:rPr lang="pl-PL" dirty="0">
                <a:latin typeface="Century Gothic" panose="020B0502020202020204" pitchFamily="34" charset="0"/>
                <a:ea typeface="Arial"/>
                <a:cs typeface="Arial"/>
              </a:rPr>
              <a:t>POZOSTAŁE ZADANIA</a:t>
            </a:r>
          </a:p>
        </p:txBody>
      </p:sp>
      <p:sp>
        <p:nvSpPr>
          <p:cNvPr id="5" name="Google Shape;1255;g34bb12cf471_2_596">
            <a:extLst>
              <a:ext uri="{FF2B5EF4-FFF2-40B4-BE49-F238E27FC236}">
                <a16:creationId xmlns:a16="http://schemas.microsoft.com/office/drawing/2014/main" id="{43E0BF72-B3C7-3698-F442-AC9FF3860418}"/>
              </a:ext>
            </a:extLst>
          </p:cNvPr>
          <p:cNvSpPr txBox="1"/>
          <p:nvPr/>
        </p:nvSpPr>
        <p:spPr>
          <a:xfrm>
            <a:off x="1801833" y="791689"/>
            <a:ext cx="6048672" cy="40006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4000"/>
              <a:buFont typeface="Century Gothic"/>
              <a:buNone/>
            </a:pPr>
            <a:r>
              <a:rPr lang="pl-PL" sz="20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BANK ŻYWNOŚCI</a:t>
            </a:r>
            <a:endParaRPr sz="2000" b="1" i="0" u="none" strike="noStrike" cap="none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Google Shape;165;p3" descr="C:\Users\Dell\Desktop\SENIOR 2025\ROPS\zdjecia z ropsu do sprawozdania\424673423_7187650181301076_8420664032108457345_n.jpg">
            <a:extLst>
              <a:ext uri="{FF2B5EF4-FFF2-40B4-BE49-F238E27FC236}">
                <a16:creationId xmlns:a16="http://schemas.microsoft.com/office/drawing/2014/main" id="{BB5CACFE-14A3-2283-82B5-C944C27AC8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9150" r="-5640" b="10064"/>
          <a:stretch/>
        </p:blipFill>
        <p:spPr>
          <a:xfrm>
            <a:off x="210059" y="5709979"/>
            <a:ext cx="1179512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0F2CC52-FC05-25FB-43B9-1E119C22E340}"/>
              </a:ext>
            </a:extLst>
          </p:cNvPr>
          <p:cNvSpPr txBox="1"/>
          <p:nvPr/>
        </p:nvSpPr>
        <p:spPr>
          <a:xfrm>
            <a:off x="1350819" y="6045617"/>
            <a:ext cx="160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8249BF5-FED1-0EA6-1E30-6A7C9982DE31}"/>
              </a:ext>
            </a:extLst>
          </p:cNvPr>
          <p:cNvSpPr txBox="1"/>
          <p:nvPr/>
        </p:nvSpPr>
        <p:spPr>
          <a:xfrm>
            <a:off x="1201979" y="1558392"/>
            <a:ext cx="6661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LICZBA OSÓB, KTÓRE SKORZYSTAŁY Z POMOCY: </a:t>
            </a:r>
            <a:r>
              <a:rPr lang="pl-PL" sz="1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566</a:t>
            </a:r>
          </a:p>
          <a:p>
            <a:endParaRPr lang="pl-PL" sz="18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C7D0D8B-F80B-1439-AEC6-F2217AA5AA9A}"/>
              </a:ext>
            </a:extLst>
          </p:cNvPr>
          <p:cNvSpPr txBox="1"/>
          <p:nvPr/>
        </p:nvSpPr>
        <p:spPr>
          <a:xfrm>
            <a:off x="-507595" y="1997884"/>
            <a:ext cx="9793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ŁĄCZNA WARTOŚĆ OTRZYMANEJ ŻYWNOŚCI:  </a:t>
            </a:r>
            <a:r>
              <a:rPr lang="pl-PL" sz="1800" b="1" dirty="0">
                <a:solidFill>
                  <a:schemeClr val="accent1"/>
                </a:solidFill>
              </a:rPr>
              <a:t>164.473,68 ZŁ  / 24.762,40 KG </a:t>
            </a:r>
          </a:p>
          <a:p>
            <a:endParaRPr lang="pl-PL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Obraz 11" descr="C:\Users\a.mikolajczak\Desktop\Picsart_25-03-27_16-02-15-726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2695707"/>
            <a:ext cx="4800599" cy="3646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9" name="Google Shape;1319;g34bb12cf471_2_664" descr="C:\Users\Dell\Desktop\SENIOR 2025\ROPS\zdjecia z ropsu do sprawozdania\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7333" y="2833523"/>
            <a:ext cx="3806454" cy="2854841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</p:pic>
      <p:pic>
        <p:nvPicPr>
          <p:cNvPr id="1332" name="Google Shape;1332;g34bb12cf471_2_664" descr="C:\Users\Dell\Desktop\SENIOR 2025\ROPS\zdjecia z ropsu do sprawozdania\B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356" y="2833524"/>
            <a:ext cx="1490925" cy="285484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</p:pic>
      <p:pic>
        <p:nvPicPr>
          <p:cNvPr id="1333" name="Google Shape;1333;g34bb12cf471_2_664" descr="C:\Users\Dell\Desktop\SENIOR 2025\ROPS\zdjecia z ropsu do sprawozdania\F.jpg"/>
          <p:cNvPicPr preferRelativeResize="0"/>
          <p:nvPr/>
        </p:nvPicPr>
        <p:blipFill rotWithShape="1">
          <a:blip r:embed="rId5">
            <a:alphaModFix/>
          </a:blip>
          <a:srcRect t="11880" r="30119" b="10126"/>
          <a:stretch>
            <a:fillRect/>
          </a:stretch>
        </p:blipFill>
        <p:spPr>
          <a:xfrm>
            <a:off x="6384839" y="2856943"/>
            <a:ext cx="1836000" cy="280800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ABE532C3-A876-85EB-BA12-7D6074F9AA72}"/>
              </a:ext>
            </a:extLst>
          </p:cNvPr>
          <p:cNvSpPr txBox="1">
            <a:spLocks/>
          </p:cNvSpPr>
          <p:nvPr/>
        </p:nvSpPr>
        <p:spPr>
          <a:xfrm>
            <a:off x="1881688" y="279446"/>
            <a:ext cx="5982076" cy="5550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800" b="1" kern="120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ts val="2800"/>
            </a:pPr>
            <a:r>
              <a:rPr lang="pl-PL" dirty="0">
                <a:latin typeface="Century Gothic" panose="020B0502020202020204" pitchFamily="34" charset="0"/>
                <a:ea typeface="Arial"/>
                <a:cs typeface="Arial"/>
              </a:rPr>
              <a:t>POZOSTAŁE ZADANIA</a:t>
            </a:r>
          </a:p>
        </p:txBody>
      </p:sp>
      <p:sp>
        <p:nvSpPr>
          <p:cNvPr id="9" name="Google Shape;1255;g34bb12cf471_2_596">
            <a:extLst>
              <a:ext uri="{FF2B5EF4-FFF2-40B4-BE49-F238E27FC236}">
                <a16:creationId xmlns:a16="http://schemas.microsoft.com/office/drawing/2014/main" id="{ED3E681B-A04E-63C3-5178-893EB3FE5E38}"/>
              </a:ext>
            </a:extLst>
          </p:cNvPr>
          <p:cNvSpPr txBox="1"/>
          <p:nvPr/>
        </p:nvSpPr>
        <p:spPr>
          <a:xfrm>
            <a:off x="1801833" y="791689"/>
            <a:ext cx="6048672" cy="40006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4000"/>
              <a:buFont typeface="Century Gothic"/>
              <a:buNone/>
            </a:pPr>
            <a:r>
              <a:rPr lang="pl-PL" sz="20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PACZKI DLA SENIORÓW 70+ </a:t>
            </a:r>
            <a:endParaRPr sz="2000" b="1" i="0" u="none" strike="noStrike" cap="none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" name="Google Shape;165;p3" descr="C:\Users\Dell\Desktop\SENIOR 2025\ROPS\zdjecia z ropsu do sprawozdania\424673423_7187650181301076_8420664032108457345_n.jpg">
            <a:extLst>
              <a:ext uri="{FF2B5EF4-FFF2-40B4-BE49-F238E27FC236}">
                <a16:creationId xmlns:a16="http://schemas.microsoft.com/office/drawing/2014/main" id="{2C8E47DE-D931-1960-C1C6-EB60B3E44F3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9150" r="-5640" b="10064"/>
          <a:stretch/>
        </p:blipFill>
        <p:spPr>
          <a:xfrm>
            <a:off x="210059" y="5709979"/>
            <a:ext cx="1179512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A56BDD1-DDA1-E49A-004E-F2D589629E0F}"/>
              </a:ext>
            </a:extLst>
          </p:cNvPr>
          <p:cNvSpPr txBox="1"/>
          <p:nvPr/>
        </p:nvSpPr>
        <p:spPr>
          <a:xfrm>
            <a:off x="1350819" y="6045617"/>
            <a:ext cx="160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B3A773B-2692-CD00-C8E1-274A5746515A}"/>
              </a:ext>
            </a:extLst>
          </p:cNvPr>
          <p:cNvSpPr txBox="1"/>
          <p:nvPr/>
        </p:nvSpPr>
        <p:spPr>
          <a:xfrm>
            <a:off x="2153689" y="2189844"/>
            <a:ext cx="4807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70C0"/>
              </a:buClr>
              <a:buSzPts val="1200"/>
            </a:pPr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LICZBA WYDANYCH PACZEK: </a:t>
            </a:r>
            <a:r>
              <a:rPr lang="pl-PL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827 </a:t>
            </a:r>
          </a:p>
          <a:p>
            <a:endParaRPr lang="pl-PL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BFDBA08-85F8-B561-12E7-D8FF319E8324}"/>
              </a:ext>
            </a:extLst>
          </p:cNvPr>
          <p:cNvSpPr txBox="1"/>
          <p:nvPr/>
        </p:nvSpPr>
        <p:spPr>
          <a:xfrm>
            <a:off x="3226499" y="1864168"/>
            <a:ext cx="3017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70C0"/>
              </a:buClr>
              <a:buSzPts val="1200"/>
            </a:pPr>
            <a:r>
              <a:rPr lang="pl-P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KOSZT:  </a:t>
            </a:r>
            <a:r>
              <a:rPr lang="pl-PL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72.335,31 ZŁ</a:t>
            </a:r>
          </a:p>
          <a:p>
            <a:endParaRPr lang="pl-PL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A2C3411-D47F-0E20-84E9-83D18A84BA4A}"/>
              </a:ext>
            </a:extLst>
          </p:cNvPr>
          <p:cNvSpPr txBox="1"/>
          <p:nvPr/>
        </p:nvSpPr>
        <p:spPr>
          <a:xfrm>
            <a:off x="4240560" y="1191758"/>
            <a:ext cx="1882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 X W ROKU</a:t>
            </a:r>
          </a:p>
          <a:p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g34bb12cf471_2_686"/>
          <p:cNvSpPr txBox="1"/>
          <p:nvPr/>
        </p:nvSpPr>
        <p:spPr>
          <a:xfrm>
            <a:off x="662937" y="1749634"/>
            <a:ext cx="2981503" cy="400110"/>
          </a:xfrm>
          <a:prstGeom prst="rect">
            <a:avLst/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600" b="1" i="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sym typeface="Arial"/>
              </a:rPr>
              <a:t>KARTA DUŻEJ RODZINY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(liczba wydanych kart)</a:t>
            </a:r>
            <a:endParaRPr lang="pl-PL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600" b="1" i="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sym typeface="Arial"/>
              </a:rPr>
              <a:t> </a:t>
            </a:r>
            <a:endParaRPr lang="pl-PL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51" name="Google Shape;1351;g34bb12cf471_2_686"/>
          <p:cNvSpPr/>
          <p:nvPr/>
        </p:nvSpPr>
        <p:spPr>
          <a:xfrm>
            <a:off x="5499562" y="1513890"/>
            <a:ext cx="1327150" cy="471487"/>
          </a:xfrm>
          <a:prstGeom prst="ellipse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2800" b="1" i="0" u="none" strike="noStrike" cap="none" dirty="0">
                <a:solidFill>
                  <a:schemeClr val="accent1"/>
                </a:solidFill>
                <a:latin typeface="Century Gothic" panose="020B0502020202020204" pitchFamily="34" charset="0"/>
                <a:sym typeface="Arial"/>
              </a:rPr>
              <a:t>64</a:t>
            </a:r>
            <a:endParaRPr sz="28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52" name="Google Shape;1352;g34bb12cf471_2_686"/>
          <p:cNvSpPr txBox="1"/>
          <p:nvPr/>
        </p:nvSpPr>
        <p:spPr>
          <a:xfrm>
            <a:off x="662937" y="3363367"/>
            <a:ext cx="4092258" cy="400110"/>
          </a:xfrm>
          <a:prstGeom prst="rect">
            <a:avLst/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600" b="1" i="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sym typeface="Arial"/>
              </a:rPr>
              <a:t>LICZBA WYDANYCH ZAŚWIADCZEŃ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600" b="1" i="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sym typeface="Arial"/>
              </a:rPr>
              <a:t>DO CZYSTEGO POWIETRZA </a:t>
            </a:r>
            <a:endParaRPr lang="pl-PL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53" name="Google Shape;1353;g34bb12cf471_2_686"/>
          <p:cNvSpPr txBox="1"/>
          <p:nvPr/>
        </p:nvSpPr>
        <p:spPr>
          <a:xfrm>
            <a:off x="665025" y="2513305"/>
            <a:ext cx="3941230" cy="400110"/>
          </a:xfrm>
          <a:prstGeom prst="rect">
            <a:avLst/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600" b="1" i="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sym typeface="Arial"/>
              </a:rPr>
              <a:t>DECYZJE DOT. </a:t>
            </a: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pl-PL" sz="1600" b="1" i="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sym typeface="Arial"/>
              </a:rPr>
              <a:t>OTWIERDZENIA PRAWA </a:t>
            </a:r>
            <a:endParaRPr lang="pl-PL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600" b="1" i="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sym typeface="Arial"/>
              </a:rPr>
              <a:t>DO ŚWIADCZEŃ OPIEKI ZDROWOTNEJ </a:t>
            </a:r>
            <a:endParaRPr lang="pl-PL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54" name="Google Shape;1354;g34bb12cf471_2_686"/>
          <p:cNvSpPr txBox="1"/>
          <p:nvPr/>
        </p:nvSpPr>
        <p:spPr>
          <a:xfrm>
            <a:off x="662937" y="4173903"/>
            <a:ext cx="5516649" cy="576262"/>
          </a:xfrm>
          <a:prstGeom prst="rect">
            <a:avLst/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600" b="1" i="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sym typeface="Arial"/>
              </a:rPr>
              <a:t>ZAPEWNIENIE OBSŁUGI </a:t>
            </a:r>
            <a:r>
              <a:rPr lang="pl-PL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ADMINISTRACYJNEJ </a:t>
            </a:r>
            <a:r>
              <a:rPr lang="pl-PL" sz="1600" b="1" i="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sym typeface="Arial"/>
              </a:rPr>
              <a:t> ZESPOŁU INTERDYSCYPLINARNEGO W GMINIE CZERNIEJEWO </a:t>
            </a:r>
            <a:endParaRPr lang="pl-PL" sz="16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55" name="Google Shape;1355;g34bb12cf471_2_686"/>
          <p:cNvSpPr/>
          <p:nvPr/>
        </p:nvSpPr>
        <p:spPr>
          <a:xfrm>
            <a:off x="6163137" y="4071509"/>
            <a:ext cx="2559547" cy="781050"/>
          </a:xfrm>
          <a:prstGeom prst="ellipse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600" b="0" i="0" u="none" strike="noStrike" cap="none" dirty="0">
                <a:solidFill>
                  <a:schemeClr val="accent1"/>
                </a:solidFill>
                <a:latin typeface="Century Gothic" panose="020B0502020202020204" pitchFamily="34" charset="0"/>
                <a:sym typeface="Arial"/>
              </a:rPr>
              <a:t>pozyskano dofinansowanie </a:t>
            </a:r>
            <a:br>
              <a:rPr lang="pl-PL" sz="1600" b="0" i="0" u="none" strike="noStrike" cap="none" dirty="0">
                <a:solidFill>
                  <a:schemeClr val="accent1"/>
                </a:solidFill>
                <a:latin typeface="Century Gothic" panose="020B0502020202020204" pitchFamily="34" charset="0"/>
                <a:sym typeface="Arial"/>
              </a:rPr>
            </a:br>
            <a:r>
              <a:rPr lang="pl-PL" sz="1600" b="0" i="0" u="none" strike="noStrike" cap="none" dirty="0">
                <a:solidFill>
                  <a:schemeClr val="accent1"/>
                </a:solidFill>
                <a:latin typeface="Century Gothic" panose="020B0502020202020204" pitchFamily="34" charset="0"/>
                <a:sym typeface="Arial"/>
              </a:rPr>
              <a:t>w wysokości </a:t>
            </a:r>
            <a:r>
              <a:rPr lang="pl-PL" sz="1600" b="1" i="0" u="none" strike="noStrike" cap="none" dirty="0">
                <a:solidFill>
                  <a:schemeClr val="accent1"/>
                </a:solidFill>
                <a:latin typeface="Century Gothic" panose="020B0502020202020204" pitchFamily="34" charset="0"/>
                <a:sym typeface="Arial"/>
              </a:rPr>
              <a:t>6.000,00zł </a:t>
            </a:r>
            <a:endParaRPr sz="16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56" name="Google Shape;1356;g34bb12cf471_2_686"/>
          <p:cNvSpPr/>
          <p:nvPr/>
        </p:nvSpPr>
        <p:spPr>
          <a:xfrm>
            <a:off x="5516011" y="3327678"/>
            <a:ext cx="1327150" cy="471487"/>
          </a:xfrm>
          <a:prstGeom prst="ellipse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2800" b="1" i="0" u="none" strike="noStrike" cap="none" dirty="0">
                <a:solidFill>
                  <a:schemeClr val="accent1"/>
                </a:solidFill>
                <a:latin typeface="Century Gothic" panose="020B0502020202020204" pitchFamily="34" charset="0"/>
                <a:sym typeface="Arial"/>
              </a:rPr>
              <a:t>40</a:t>
            </a:r>
            <a:endParaRPr sz="2800" b="1" i="0" u="none" strike="noStrike" cap="none" dirty="0">
              <a:solidFill>
                <a:schemeClr val="accent1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357" name="Google Shape;1357;g34bb12cf471_2_686"/>
          <p:cNvSpPr/>
          <p:nvPr/>
        </p:nvSpPr>
        <p:spPr>
          <a:xfrm>
            <a:off x="5516011" y="2395803"/>
            <a:ext cx="1327150" cy="471487"/>
          </a:xfrm>
          <a:prstGeom prst="ellipse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2800" b="1" i="0" u="none" strike="noStrike" cap="none" dirty="0">
                <a:solidFill>
                  <a:schemeClr val="accent1"/>
                </a:solidFill>
                <a:latin typeface="Century Gothic" panose="020B0502020202020204" pitchFamily="34" charset="0"/>
                <a:sym typeface="Arial"/>
              </a:rPr>
              <a:t>23</a:t>
            </a:r>
            <a:endParaRPr sz="2800" b="1" i="0" u="none" strike="noStrike" cap="none" dirty="0">
              <a:solidFill>
                <a:schemeClr val="accent1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BAFE8FA1-9EDC-E8C3-C730-AB2CD4AC5CE5}"/>
              </a:ext>
            </a:extLst>
          </p:cNvPr>
          <p:cNvSpPr txBox="1">
            <a:spLocks/>
          </p:cNvSpPr>
          <p:nvPr/>
        </p:nvSpPr>
        <p:spPr>
          <a:xfrm>
            <a:off x="1499682" y="279445"/>
            <a:ext cx="5982076" cy="5550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800" b="1" kern="120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ts val="2800"/>
            </a:pPr>
            <a:r>
              <a:rPr lang="pl-PL" dirty="0">
                <a:latin typeface="Century Gothic" panose="020B0502020202020204" pitchFamily="34" charset="0"/>
                <a:ea typeface="Arial"/>
                <a:cs typeface="Arial"/>
              </a:rPr>
              <a:t>POZOSTAŁE ZADANIA</a:t>
            </a:r>
          </a:p>
        </p:txBody>
      </p:sp>
      <p:pic>
        <p:nvPicPr>
          <p:cNvPr id="5" name="Google Shape;165;p3" descr="C:\Users\Dell\Desktop\SENIOR 2025\ROPS\zdjecia z ropsu do sprawozdania\424673423_7187650181301076_8420664032108457345_n.jpg">
            <a:extLst>
              <a:ext uri="{FF2B5EF4-FFF2-40B4-BE49-F238E27FC236}">
                <a16:creationId xmlns:a16="http://schemas.microsoft.com/office/drawing/2014/main" id="{C26BF154-0413-C53D-9B19-9356454B7F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150" r="-5640" b="10064"/>
          <a:stretch/>
        </p:blipFill>
        <p:spPr>
          <a:xfrm>
            <a:off x="210059" y="5709979"/>
            <a:ext cx="1179512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DD6B4DD-4E23-88F3-DF0E-97A074898F0A}"/>
              </a:ext>
            </a:extLst>
          </p:cNvPr>
          <p:cNvSpPr txBox="1"/>
          <p:nvPr/>
        </p:nvSpPr>
        <p:spPr>
          <a:xfrm>
            <a:off x="1350819" y="6045617"/>
            <a:ext cx="160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2025</a:t>
            </a: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31A3FE60-4AC9-56D6-0F0F-10E323F36B06}"/>
              </a:ext>
            </a:extLst>
          </p:cNvPr>
          <p:cNvCxnSpPr>
            <a:cxnSpLocks/>
          </p:cNvCxnSpPr>
          <p:nvPr/>
        </p:nvCxnSpPr>
        <p:spPr>
          <a:xfrm>
            <a:off x="3241040" y="1757680"/>
            <a:ext cx="24993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D3FDBEF0-8D58-9F2E-2650-21F37FF2B87C}"/>
              </a:ext>
            </a:extLst>
          </p:cNvPr>
          <p:cNvCxnSpPr>
            <a:cxnSpLocks/>
          </p:cNvCxnSpPr>
          <p:nvPr/>
        </p:nvCxnSpPr>
        <p:spPr>
          <a:xfrm>
            <a:off x="4755195" y="2692400"/>
            <a:ext cx="10055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8B0C2E1F-3640-7730-8219-51E677C083A2}"/>
              </a:ext>
            </a:extLst>
          </p:cNvPr>
          <p:cNvCxnSpPr>
            <a:cxnSpLocks/>
          </p:cNvCxnSpPr>
          <p:nvPr/>
        </p:nvCxnSpPr>
        <p:spPr>
          <a:xfrm>
            <a:off x="4389120" y="3545840"/>
            <a:ext cx="13614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2075582C-B073-DCAC-C987-713711BA69C9}"/>
              </a:ext>
            </a:extLst>
          </p:cNvPr>
          <p:cNvCxnSpPr>
            <a:cxnSpLocks/>
          </p:cNvCxnSpPr>
          <p:nvPr/>
        </p:nvCxnSpPr>
        <p:spPr>
          <a:xfrm>
            <a:off x="5974080" y="4460240"/>
            <a:ext cx="4165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"/>
          <p:cNvSpPr/>
          <p:nvPr/>
        </p:nvSpPr>
        <p:spPr>
          <a:xfrm>
            <a:off x="5773001" y="4134131"/>
            <a:ext cx="3687991" cy="600075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zadania własne</a:t>
            </a:r>
            <a:endParaRPr dirty="0">
              <a:latin typeface="Century Gothic" panose="020B0502020202020204" pitchFamily="34" charset="0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finansowe z budżetu gminy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185" name="Google Shape;185;p4"/>
          <p:cNvSpPr/>
          <p:nvPr/>
        </p:nvSpPr>
        <p:spPr>
          <a:xfrm>
            <a:off x="5773001" y="3075855"/>
            <a:ext cx="3485146" cy="601662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zadania zlecone</a:t>
            </a:r>
            <a:endParaRPr dirty="0">
              <a:latin typeface="Century Gothic" panose="020B0502020202020204" pitchFamily="34" charset="0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finansowane z budżetu państwa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186" name="Google Shape;186;p4"/>
          <p:cNvSpPr/>
          <p:nvPr/>
        </p:nvSpPr>
        <p:spPr>
          <a:xfrm>
            <a:off x="5746576" y="5043342"/>
            <a:ext cx="2209800" cy="515938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dotacja + środki własne </a:t>
            </a:r>
            <a:endParaRPr dirty="0"/>
          </a:p>
        </p:txBody>
      </p:sp>
      <p:sp>
        <p:nvSpPr>
          <p:cNvPr id="190" name="Google Shape;190;p4"/>
          <p:cNvSpPr txBox="1"/>
          <p:nvPr/>
        </p:nvSpPr>
        <p:spPr>
          <a:xfrm>
            <a:off x="4553989" y="1724345"/>
            <a:ext cx="3155282" cy="46162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4000"/>
              <a:buFont typeface="Century Gothic"/>
              <a:buNone/>
            </a:pPr>
            <a:r>
              <a:rPr lang="pl-PL" sz="2400" b="0" i="0" u="none" strike="noStrike" cap="none" dirty="0">
                <a:solidFill>
                  <a:schemeClr val="tx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ZADANIA</a:t>
            </a:r>
            <a:endParaRPr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1" name="Google Shape;191;p4"/>
          <p:cNvSpPr txBox="1"/>
          <p:nvPr/>
        </p:nvSpPr>
        <p:spPr>
          <a:xfrm>
            <a:off x="1063451" y="-127208"/>
            <a:ext cx="6892925" cy="151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484632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351"/>
              </a:buClr>
              <a:buSzPct val="100000"/>
              <a:buFont typeface="Arial"/>
              <a:buNone/>
            </a:pPr>
            <a:br>
              <a:rPr lang="pl-PL" sz="24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Arial"/>
              </a:rPr>
            </a:br>
            <a:r>
              <a:rPr lang="pl-PL" sz="2900" b="1" kern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MIEJSKO-GMINNY OŚRODEK POMOCY SPOŁECZNEJ W CZERNIEJEWIE </a:t>
            </a:r>
          </a:p>
        </p:txBody>
      </p:sp>
      <p:pic>
        <p:nvPicPr>
          <p:cNvPr id="2" name="Google Shape;165;p3" descr="C:\Users\Dell\Desktop\SENIOR 2025\ROPS\zdjecia z ropsu do sprawozdania\424673423_7187650181301076_8420664032108457345_n.jpg">
            <a:extLst>
              <a:ext uri="{FF2B5EF4-FFF2-40B4-BE49-F238E27FC236}">
                <a16:creationId xmlns:a16="http://schemas.microsoft.com/office/drawing/2014/main" id="{9A89615C-5FD6-1031-D19F-7B5CE1F1813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150" r="-5640" b="10064"/>
          <a:stretch/>
        </p:blipFill>
        <p:spPr>
          <a:xfrm>
            <a:off x="210059" y="5709979"/>
            <a:ext cx="1179512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558A184-A07C-7A57-675A-705FC9AE338C}"/>
              </a:ext>
            </a:extLst>
          </p:cNvPr>
          <p:cNvSpPr txBox="1"/>
          <p:nvPr/>
        </p:nvSpPr>
        <p:spPr>
          <a:xfrm>
            <a:off x="1350819" y="6045617"/>
            <a:ext cx="160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06566D5-DBC1-B5D1-CA9D-8D97BD24BEF0}"/>
              </a:ext>
            </a:extLst>
          </p:cNvPr>
          <p:cNvSpPr txBox="1"/>
          <p:nvPr/>
        </p:nvSpPr>
        <p:spPr>
          <a:xfrm>
            <a:off x="1624771" y="2298424"/>
            <a:ext cx="26635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ts val="1400"/>
            </a:pPr>
            <a:endParaRPr lang="pl-PL" sz="20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lvl="0" algn="ctr">
              <a:buClr>
                <a:schemeClr val="dk1"/>
              </a:buClr>
              <a:buSzPts val="1400"/>
            </a:pPr>
            <a:r>
              <a:rPr lang="pl-PL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USŁUGI OPIEKUŃCZE  </a:t>
            </a:r>
            <a:endParaRPr lang="pl-PL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lvl="0" algn="ctr">
              <a:buClr>
                <a:schemeClr val="dk1"/>
              </a:buClr>
              <a:buSzPts val="1200"/>
            </a:pPr>
            <a:endParaRPr lang="pl-PL" sz="20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endParaRPr lang="pl-PL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A86D881-E556-79EA-74B6-DC390C390FFA}"/>
              </a:ext>
            </a:extLst>
          </p:cNvPr>
          <p:cNvSpPr txBox="1"/>
          <p:nvPr/>
        </p:nvSpPr>
        <p:spPr>
          <a:xfrm>
            <a:off x="280931" y="3299510"/>
            <a:ext cx="4007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buClr>
                <a:schemeClr val="dk1"/>
              </a:buClr>
              <a:buSzPts val="1100"/>
            </a:pPr>
            <a:r>
              <a:rPr lang="pl-PL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KLUB SENIOR+</a:t>
            </a:r>
            <a:endParaRPr lang="pl-PL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lvl="0" algn="r">
              <a:buClr>
                <a:schemeClr val="dk1"/>
              </a:buClr>
              <a:buSzPts val="1100"/>
            </a:pPr>
            <a:r>
              <a:rPr lang="pl-PL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ŚWIETLICA ŚRODOWISKOWA </a:t>
            </a:r>
            <a:endParaRPr lang="pl-PL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endParaRPr lang="pl-PL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67D797F-48D8-01AA-E028-7010CE66359A}"/>
              </a:ext>
            </a:extLst>
          </p:cNvPr>
          <p:cNvSpPr txBox="1"/>
          <p:nvPr/>
        </p:nvSpPr>
        <p:spPr>
          <a:xfrm>
            <a:off x="1154748" y="4172435"/>
            <a:ext cx="3484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ts val="1400"/>
            </a:pPr>
            <a:r>
              <a:rPr lang="pl-PL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POMOC FINANSOWA</a:t>
            </a:r>
            <a:endParaRPr lang="pl-PL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endParaRPr lang="pl-PL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6588EFE-41E3-BE77-931D-F5630DE9FDC3}"/>
              </a:ext>
            </a:extLst>
          </p:cNvPr>
          <p:cNvSpPr txBox="1"/>
          <p:nvPr/>
        </p:nvSpPr>
        <p:spPr>
          <a:xfrm>
            <a:off x="1025534" y="4826525"/>
            <a:ext cx="3484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ts val="1400"/>
            </a:pPr>
            <a:r>
              <a:rPr lang="pl-PL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REALIZOWANE  PROJEKTY </a:t>
            </a:r>
            <a:endParaRPr lang="pl-PL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endParaRPr lang="pl-PL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A35B933-48FC-7ED8-0A59-D31E0587F931}"/>
              </a:ext>
            </a:extLst>
          </p:cNvPr>
          <p:cNvSpPr txBox="1"/>
          <p:nvPr/>
        </p:nvSpPr>
        <p:spPr>
          <a:xfrm>
            <a:off x="1350819" y="5409077"/>
            <a:ext cx="3073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ts val="1400"/>
            </a:pPr>
            <a:r>
              <a:rPr lang="pl-PL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POZOSTAŁE  ZADANIA</a:t>
            </a:r>
            <a:endParaRPr lang="pl-PL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8153E5A6-B068-FD87-3673-86D543CADA06}"/>
              </a:ext>
            </a:extLst>
          </p:cNvPr>
          <p:cNvCxnSpPr>
            <a:cxnSpLocks/>
          </p:cNvCxnSpPr>
          <p:nvPr/>
        </p:nvCxnSpPr>
        <p:spPr>
          <a:xfrm flipV="1">
            <a:off x="4639128" y="3429000"/>
            <a:ext cx="1016954" cy="813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A49EBE84-D648-FD18-F5EF-423453353A10}"/>
              </a:ext>
            </a:extLst>
          </p:cNvPr>
          <p:cNvCxnSpPr/>
          <p:nvPr/>
        </p:nvCxnSpPr>
        <p:spPr>
          <a:xfrm>
            <a:off x="4639128" y="4430599"/>
            <a:ext cx="10169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CC06A4E6-7042-97FA-DCF4-986AB2B684E2}"/>
              </a:ext>
            </a:extLst>
          </p:cNvPr>
          <p:cNvCxnSpPr>
            <a:cxnSpLocks/>
          </p:cNvCxnSpPr>
          <p:nvPr/>
        </p:nvCxnSpPr>
        <p:spPr>
          <a:xfrm>
            <a:off x="4639128" y="4619195"/>
            <a:ext cx="1016954" cy="682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2"/>
          <p:cNvSpPr txBox="1">
            <a:spLocks noGrp="1"/>
          </p:cNvSpPr>
          <p:nvPr>
            <p:ph type="ctrTitle"/>
          </p:nvPr>
        </p:nvSpPr>
        <p:spPr>
          <a:xfrm>
            <a:off x="1269047" y="3388509"/>
            <a:ext cx="6172200" cy="189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484632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351"/>
              </a:buClr>
              <a:buSzPts val="3600"/>
              <a:buFont typeface="Arial"/>
              <a:buNone/>
            </a:pPr>
            <a:r>
              <a:rPr lang="pl-PL" sz="3600" i="0" u="none" strike="noStrike" cap="none" dirty="0">
                <a:solidFill>
                  <a:schemeClr val="accent1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DZIĘKUJĘ ZA UWAGĘ</a:t>
            </a:r>
            <a:endParaRPr lang="pl-PL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25" name="Google Shape;1625;p32"/>
          <p:cNvSpPr txBox="1"/>
          <p:nvPr/>
        </p:nvSpPr>
        <p:spPr>
          <a:xfrm>
            <a:off x="1258887" y="1844675"/>
            <a:ext cx="6892925" cy="71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29" name="Google Shape;1629;p32" descr="C:\Users\Dell\Desktop\SENIOR 2025\ROPS\zdjecia z ropsu do sprawozdania\424952999_7187654464633981_3896716706719303296_n.jpg"/>
          <p:cNvPicPr preferRelativeResize="0"/>
          <p:nvPr/>
        </p:nvPicPr>
        <p:blipFill rotWithShape="1">
          <a:blip r:embed="rId3">
            <a:alphaModFix/>
          </a:blip>
          <a:srcRect t="24642" b="10255"/>
          <a:stretch/>
        </p:blipFill>
        <p:spPr>
          <a:xfrm>
            <a:off x="799815" y="724215"/>
            <a:ext cx="7477941" cy="365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65;p3" descr="C:\Users\Dell\Desktop\SENIOR 2025\ROPS\zdjecia z ropsu do sprawozdania\424673423_7187650181301076_8420664032108457345_n.jpg">
            <a:extLst>
              <a:ext uri="{FF2B5EF4-FFF2-40B4-BE49-F238E27FC236}">
                <a16:creationId xmlns:a16="http://schemas.microsoft.com/office/drawing/2014/main" id="{09B4A2E5-CDE7-0BA6-36BA-EDD83EB85FD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9150" r="-5640" b="10064"/>
          <a:stretch/>
        </p:blipFill>
        <p:spPr>
          <a:xfrm>
            <a:off x="210059" y="5709979"/>
            <a:ext cx="1179512" cy="9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929C6AA7-DD9E-6945-504B-02D384F2F012}"/>
              </a:ext>
            </a:extLst>
          </p:cNvPr>
          <p:cNvCxnSpPr>
            <a:cxnSpLocks/>
          </p:cNvCxnSpPr>
          <p:nvPr/>
        </p:nvCxnSpPr>
        <p:spPr>
          <a:xfrm>
            <a:off x="3835807" y="4263958"/>
            <a:ext cx="3314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7" name="Google Shape;207;p5"/>
          <p:cNvSpPr txBox="1"/>
          <p:nvPr/>
        </p:nvSpPr>
        <p:spPr>
          <a:xfrm>
            <a:off x="827087" y="0"/>
            <a:ext cx="7705725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None/>
            </a:pPr>
            <a:br>
              <a:rPr lang="pl-PL" sz="2800" b="1" i="0" u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pl-PL" dirty="0"/>
          </a:p>
        </p:txBody>
      </p:sp>
      <p:sp>
        <p:nvSpPr>
          <p:cNvPr id="208" name="Google Shape;208;p5"/>
          <p:cNvSpPr/>
          <p:nvPr/>
        </p:nvSpPr>
        <p:spPr>
          <a:xfrm>
            <a:off x="573824" y="2198800"/>
            <a:ext cx="3060587" cy="428724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600" b="1" i="0" u="none" strike="noStrike" cap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Świadczenia rodzinne</a:t>
            </a:r>
            <a:br>
              <a:rPr lang="pl-PL" sz="1600" b="1" i="0" u="none" strike="noStrike" cap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</a:br>
            <a:r>
              <a:rPr lang="pl-PL" sz="1600" b="1" i="0" u="none" strike="noStrike" cap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 i fundusz alimentacyjny </a:t>
            </a:r>
            <a:endParaRPr sz="1600" dirty="0">
              <a:latin typeface="Century Gothic" panose="020B0502020202020204" pitchFamily="34" charset="0"/>
            </a:endParaRPr>
          </a:p>
        </p:txBody>
      </p:sp>
      <p:sp>
        <p:nvSpPr>
          <p:cNvPr id="210" name="Google Shape;210;p5"/>
          <p:cNvSpPr/>
          <p:nvPr/>
        </p:nvSpPr>
        <p:spPr>
          <a:xfrm>
            <a:off x="1465674" y="2832141"/>
            <a:ext cx="2156062" cy="428723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211" name="Google Shape;211;p5"/>
          <p:cNvSpPr/>
          <p:nvPr/>
        </p:nvSpPr>
        <p:spPr>
          <a:xfrm>
            <a:off x="1465674" y="3313851"/>
            <a:ext cx="2156062" cy="428723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212" name="Google Shape;212;p5"/>
          <p:cNvSpPr/>
          <p:nvPr/>
        </p:nvSpPr>
        <p:spPr>
          <a:xfrm>
            <a:off x="946813" y="3795561"/>
            <a:ext cx="2683893" cy="428724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213" name="Google Shape;213;p5"/>
          <p:cNvSpPr/>
          <p:nvPr/>
        </p:nvSpPr>
        <p:spPr>
          <a:xfrm>
            <a:off x="1474644" y="4252284"/>
            <a:ext cx="2156062" cy="428724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214" name="Google Shape;214;p5"/>
          <p:cNvSpPr/>
          <p:nvPr/>
        </p:nvSpPr>
        <p:spPr>
          <a:xfrm>
            <a:off x="738144" y="4009923"/>
            <a:ext cx="2932770" cy="428724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600" b="1" i="0" u="none" strike="noStrike" cap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Świadczenia rodzinne dla obywateli Ukrainy </a:t>
            </a:r>
            <a:endParaRPr sz="1600" dirty="0">
              <a:latin typeface="Century Gothic" panose="020B0502020202020204" pitchFamily="34" charset="0"/>
            </a:endParaRPr>
          </a:p>
        </p:txBody>
      </p:sp>
      <p:sp>
        <p:nvSpPr>
          <p:cNvPr id="216" name="Google Shape;216;p5"/>
          <p:cNvSpPr/>
          <p:nvPr/>
        </p:nvSpPr>
        <p:spPr>
          <a:xfrm>
            <a:off x="4508764" y="1369975"/>
            <a:ext cx="1694529" cy="433387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00"/>
              <a:buFont typeface="Arial"/>
              <a:buNone/>
            </a:pPr>
            <a:r>
              <a:rPr lang="pl-PL" sz="1200" i="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sym typeface="Arial"/>
              </a:rPr>
              <a:t>WYKONANIE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00"/>
              <a:buFont typeface="Arial"/>
              <a:buNone/>
            </a:pPr>
            <a:r>
              <a:rPr lang="pl-PL" sz="1200" i="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sym typeface="Arial"/>
              </a:rPr>
              <a:t> (WYDATKI)</a:t>
            </a:r>
            <a:endParaRPr lang="pl-PL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7" name="Google Shape;217;p5"/>
          <p:cNvSpPr/>
          <p:nvPr/>
        </p:nvSpPr>
        <p:spPr>
          <a:xfrm>
            <a:off x="6073760" y="1366025"/>
            <a:ext cx="2127317" cy="428625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00"/>
              <a:buFont typeface="Arial"/>
              <a:buNone/>
            </a:pPr>
            <a:r>
              <a:rPr lang="pl-PL" sz="1200" i="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LICZBA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00"/>
              <a:buFont typeface="Arial"/>
              <a:buNone/>
            </a:pPr>
            <a:r>
              <a:rPr lang="pl-PL" sz="1200" i="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ŚWIADCZEŃ </a:t>
            </a:r>
            <a:endParaRPr lang="pl-PL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4" name="Google Shape;234;p5"/>
          <p:cNvSpPr/>
          <p:nvPr/>
        </p:nvSpPr>
        <p:spPr>
          <a:xfrm>
            <a:off x="6561356" y="2152302"/>
            <a:ext cx="1152127" cy="574928"/>
          </a:xfrm>
          <a:prstGeom prst="ellipse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6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5.679</a:t>
            </a:r>
            <a:endParaRPr sz="1600" dirty="0"/>
          </a:p>
        </p:txBody>
      </p:sp>
      <p:sp>
        <p:nvSpPr>
          <p:cNvPr id="235" name="Google Shape;235;p5"/>
          <p:cNvSpPr/>
          <p:nvPr/>
        </p:nvSpPr>
        <p:spPr>
          <a:xfrm>
            <a:off x="6569978" y="2238699"/>
            <a:ext cx="1152127" cy="574928"/>
          </a:xfrm>
          <a:prstGeom prst="ellipse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endParaRPr sz="1600" dirty="0"/>
          </a:p>
        </p:txBody>
      </p:sp>
      <p:sp>
        <p:nvSpPr>
          <p:cNvPr id="236" name="Google Shape;236;p5"/>
          <p:cNvSpPr/>
          <p:nvPr/>
        </p:nvSpPr>
        <p:spPr>
          <a:xfrm>
            <a:off x="6449184" y="2780961"/>
            <a:ext cx="1152127" cy="574928"/>
          </a:xfrm>
          <a:prstGeom prst="ellipse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endParaRPr sz="1600" dirty="0"/>
          </a:p>
        </p:txBody>
      </p:sp>
      <p:sp>
        <p:nvSpPr>
          <p:cNvPr id="240" name="Google Shape;240;p5"/>
          <p:cNvSpPr/>
          <p:nvPr/>
        </p:nvSpPr>
        <p:spPr>
          <a:xfrm>
            <a:off x="6572125" y="3976494"/>
            <a:ext cx="1152127" cy="574928"/>
          </a:xfrm>
          <a:prstGeom prst="ellipse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800" b="1" i="0" u="none" strike="noStrike" cap="none" dirty="0">
                <a:solidFill>
                  <a:srgbClr val="0070C0"/>
                </a:solidFill>
                <a:sym typeface="Arial"/>
              </a:rPr>
              <a:t>111</a:t>
            </a:r>
            <a:endParaRPr sz="18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513B938-FACF-40D5-D30B-06C0EF81A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965" y="214303"/>
            <a:ext cx="8056847" cy="139015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pl-PL" dirty="0"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ZADANIA ZLECONE</a:t>
            </a:r>
            <a:br>
              <a:rPr lang="pl-PL" dirty="0">
                <a:latin typeface="Century Gothic" panose="020B0502020202020204" pitchFamily="34" charset="0"/>
              </a:rPr>
            </a:br>
            <a:r>
              <a:rPr lang="pl-PL" dirty="0"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FINANSOWANE Z BUDŻETU PAŃSTWA</a:t>
            </a:r>
            <a:br>
              <a:rPr lang="pl-PL" dirty="0">
                <a:latin typeface="Century Gothic" panose="020B0502020202020204" pitchFamily="34" charset="0"/>
              </a:rPr>
            </a:b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4" name="Google Shape;165;p3" descr="C:\Users\Dell\Desktop\SENIOR 2025\ROPS\zdjecia z ropsu do sprawozdania\424673423_7187650181301076_8420664032108457345_n.jpg">
            <a:extLst>
              <a:ext uri="{FF2B5EF4-FFF2-40B4-BE49-F238E27FC236}">
                <a16:creationId xmlns:a16="http://schemas.microsoft.com/office/drawing/2014/main" id="{AF8FD566-86EC-97ED-B191-7D16CC0DB9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150" r="-5640" b="10064"/>
          <a:stretch/>
        </p:blipFill>
        <p:spPr>
          <a:xfrm>
            <a:off x="210059" y="5709979"/>
            <a:ext cx="1179512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2DC7670-36C1-AC1A-4FBB-E21A9F8DFD49}"/>
              </a:ext>
            </a:extLst>
          </p:cNvPr>
          <p:cNvSpPr txBox="1"/>
          <p:nvPr/>
        </p:nvSpPr>
        <p:spPr>
          <a:xfrm>
            <a:off x="1350819" y="6045617"/>
            <a:ext cx="160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2025</a:t>
            </a:r>
          </a:p>
        </p:txBody>
      </p:sp>
      <p:cxnSp>
        <p:nvCxnSpPr>
          <p:cNvPr id="42" name="Łącznik prosty ze strzałką 41">
            <a:extLst>
              <a:ext uri="{FF2B5EF4-FFF2-40B4-BE49-F238E27FC236}">
                <a16:creationId xmlns:a16="http://schemas.microsoft.com/office/drawing/2014/main" id="{929C6AA7-DD9E-6945-504B-02D384F2F012}"/>
              </a:ext>
            </a:extLst>
          </p:cNvPr>
          <p:cNvCxnSpPr>
            <a:cxnSpLocks/>
          </p:cNvCxnSpPr>
          <p:nvPr/>
        </p:nvCxnSpPr>
        <p:spPr>
          <a:xfrm>
            <a:off x="3835807" y="2439766"/>
            <a:ext cx="3314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Google Shape;208;p5"/>
          <p:cNvSpPr/>
          <p:nvPr/>
        </p:nvSpPr>
        <p:spPr>
          <a:xfrm>
            <a:off x="561149" y="3033168"/>
            <a:ext cx="3060587" cy="428724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600" b="1" i="0" u="none" strike="noStrike" cap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Zasiłki okresowe</a:t>
            </a:r>
            <a:endParaRPr sz="1600" dirty="0">
              <a:latin typeface="Century Gothic" panose="020B0502020202020204" pitchFamily="34" charset="0"/>
            </a:endParaRPr>
          </a:p>
        </p:txBody>
      </p:sp>
      <p:sp>
        <p:nvSpPr>
          <p:cNvPr id="46" name="Google Shape;240;p5"/>
          <p:cNvSpPr/>
          <p:nvPr/>
        </p:nvSpPr>
        <p:spPr>
          <a:xfrm>
            <a:off x="6561355" y="3026387"/>
            <a:ext cx="1152127" cy="574928"/>
          </a:xfrm>
          <a:prstGeom prst="ellipse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800" b="1" i="0" u="none" strike="noStrike" cap="none" dirty="0">
                <a:solidFill>
                  <a:srgbClr val="0070C0"/>
                </a:solidFill>
                <a:sym typeface="Arial"/>
              </a:rPr>
              <a:t>35</a:t>
            </a:r>
            <a:endParaRPr sz="1800" dirty="0"/>
          </a:p>
        </p:txBody>
      </p:sp>
      <p:cxnSp>
        <p:nvCxnSpPr>
          <p:cNvPr id="47" name="Łącznik prosty ze strzałką 46">
            <a:extLst>
              <a:ext uri="{FF2B5EF4-FFF2-40B4-BE49-F238E27FC236}">
                <a16:creationId xmlns:a16="http://schemas.microsoft.com/office/drawing/2014/main" id="{929C6AA7-DD9E-6945-504B-02D384F2F012}"/>
              </a:ext>
            </a:extLst>
          </p:cNvPr>
          <p:cNvCxnSpPr>
            <a:cxnSpLocks/>
          </p:cNvCxnSpPr>
          <p:nvPr/>
        </p:nvCxnSpPr>
        <p:spPr>
          <a:xfrm>
            <a:off x="3835807" y="3247530"/>
            <a:ext cx="3314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Prostokąt 16"/>
          <p:cNvSpPr/>
          <p:nvPr/>
        </p:nvSpPr>
        <p:spPr>
          <a:xfrm>
            <a:off x="4572000" y="2285877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800" b="1" dirty="0">
                <a:solidFill>
                  <a:srgbClr val="0070C0"/>
                </a:solidFill>
              </a:rPr>
              <a:t>3.363.385,51 zł</a:t>
            </a:r>
            <a:endParaRPr lang="pl-PL" sz="1800" dirty="0"/>
          </a:p>
        </p:txBody>
      </p:sp>
      <p:sp>
        <p:nvSpPr>
          <p:cNvPr id="18" name="Prostokąt 17"/>
          <p:cNvSpPr/>
          <p:nvPr/>
        </p:nvSpPr>
        <p:spPr>
          <a:xfrm>
            <a:off x="4572000" y="3086012"/>
            <a:ext cx="1568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800" b="1" dirty="0">
                <a:solidFill>
                  <a:srgbClr val="0070C0"/>
                </a:solidFill>
              </a:rPr>
              <a:t>143.537,59 z</a:t>
            </a:r>
            <a:r>
              <a:rPr lang="pl-PL" sz="1600" b="1" dirty="0">
                <a:solidFill>
                  <a:srgbClr val="0070C0"/>
                </a:solidFill>
              </a:rPr>
              <a:t>ł</a:t>
            </a:r>
            <a:endParaRPr lang="pl-PL" sz="1600" dirty="0"/>
          </a:p>
        </p:txBody>
      </p:sp>
      <p:sp>
        <p:nvSpPr>
          <p:cNvPr id="19" name="Prostokąt 18"/>
          <p:cNvSpPr/>
          <p:nvPr/>
        </p:nvSpPr>
        <p:spPr>
          <a:xfrm>
            <a:off x="4679949" y="4067618"/>
            <a:ext cx="1439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70C0"/>
              </a:buClr>
              <a:buSzPts val="1200"/>
            </a:pPr>
            <a:r>
              <a:rPr lang="pl-PL" sz="1800" b="1" dirty="0">
                <a:solidFill>
                  <a:srgbClr val="0070C0"/>
                </a:solidFill>
              </a:rPr>
              <a:t>12.773,00 z</a:t>
            </a:r>
            <a:r>
              <a:rPr lang="pl-PL" b="1" dirty="0">
                <a:solidFill>
                  <a:srgbClr val="0070C0"/>
                </a:solidFill>
              </a:rPr>
              <a:t>ł</a:t>
            </a:r>
            <a:endParaRPr lang="pl-PL" dirty="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EF873019-64A2-8086-9714-002D14F71B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8684114"/>
              </p:ext>
            </p:extLst>
          </p:nvPr>
        </p:nvGraphicFramePr>
        <p:xfrm>
          <a:off x="1165904" y="1517904"/>
          <a:ext cx="6652260" cy="3404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88797EC8-F80C-C26F-B61C-32F9845A8A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144033"/>
              </p:ext>
            </p:extLst>
          </p:nvPr>
        </p:nvGraphicFramePr>
        <p:xfrm>
          <a:off x="2757419" y="5059317"/>
          <a:ext cx="3629161" cy="1635127"/>
        </p:xfrm>
        <a:graphic>
          <a:graphicData uri="http://schemas.openxmlformats.org/drawingml/2006/table">
            <a:tbl>
              <a:tblPr/>
              <a:tblGrid>
                <a:gridCol w="963657">
                  <a:extLst>
                    <a:ext uri="{9D8B030D-6E8A-4147-A177-3AD203B41FA5}">
                      <a16:colId xmlns:a16="http://schemas.microsoft.com/office/drawing/2014/main" val="3167980936"/>
                    </a:ext>
                  </a:extLst>
                </a:gridCol>
                <a:gridCol w="613727">
                  <a:extLst>
                    <a:ext uri="{9D8B030D-6E8A-4147-A177-3AD203B41FA5}">
                      <a16:colId xmlns:a16="http://schemas.microsoft.com/office/drawing/2014/main" val="3862172698"/>
                    </a:ext>
                  </a:extLst>
                </a:gridCol>
                <a:gridCol w="996182">
                  <a:extLst>
                    <a:ext uri="{9D8B030D-6E8A-4147-A177-3AD203B41FA5}">
                      <a16:colId xmlns:a16="http://schemas.microsoft.com/office/drawing/2014/main" val="252620850"/>
                    </a:ext>
                  </a:extLst>
                </a:gridCol>
                <a:gridCol w="1055595">
                  <a:extLst>
                    <a:ext uri="{9D8B030D-6E8A-4147-A177-3AD203B41FA5}">
                      <a16:colId xmlns:a16="http://schemas.microsoft.com/office/drawing/2014/main" val="3651917632"/>
                    </a:ext>
                  </a:extLst>
                </a:gridCol>
              </a:tblGrid>
              <a:tr h="431573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159302"/>
                  </a:ext>
                </a:extLst>
              </a:tr>
              <a:tr h="306723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zwroty dłużników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65 301,48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101 600,62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131 807,82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18221"/>
                  </a:ext>
                </a:extLst>
              </a:tr>
              <a:tr h="407437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Budżet Państwa + odsetki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56 749,57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85 048,38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110 899,71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7203863"/>
                  </a:ext>
                </a:extLst>
              </a:tr>
              <a:tr h="453217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 OWW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8 551,91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16 552,24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20 908,11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154832"/>
                  </a:ext>
                </a:extLst>
              </a:tr>
            </a:tbl>
          </a:graphicData>
        </a:graphic>
      </p:graphicFrame>
      <p:pic>
        <p:nvPicPr>
          <p:cNvPr id="2" name="Google Shape;165;p3" descr="C:\Users\Dell\Desktop\SENIOR 2025\ROPS\zdjecia z ropsu do sprawozdania\424673423_7187650181301076_8420664032108457345_n.jpg">
            <a:extLst>
              <a:ext uri="{FF2B5EF4-FFF2-40B4-BE49-F238E27FC236}">
                <a16:creationId xmlns:a16="http://schemas.microsoft.com/office/drawing/2014/main" id="{0CF3EBB2-2758-F704-621B-D5339E1029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150" r="-5640" b="10064"/>
          <a:stretch/>
        </p:blipFill>
        <p:spPr>
          <a:xfrm>
            <a:off x="210059" y="5709979"/>
            <a:ext cx="1179512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27EC5A5A-0941-4098-0BE5-5F5C7A0581DF}"/>
              </a:ext>
            </a:extLst>
          </p:cNvPr>
          <p:cNvSpPr txBox="1"/>
          <p:nvPr/>
        </p:nvSpPr>
        <p:spPr>
          <a:xfrm>
            <a:off x="1350819" y="6045617"/>
            <a:ext cx="160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B69F28A6-087B-57C8-93B4-57DC5BB5A952}"/>
              </a:ext>
            </a:extLst>
          </p:cNvPr>
          <p:cNvSpPr txBox="1">
            <a:spLocks/>
          </p:cNvSpPr>
          <p:nvPr/>
        </p:nvSpPr>
        <p:spPr>
          <a:xfrm>
            <a:off x="475965" y="214303"/>
            <a:ext cx="8056847" cy="13901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800" b="1" kern="120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Tx/>
              <a:buFontTx/>
            </a:pPr>
            <a:r>
              <a:rPr lang="pl-PL"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ZADANIA ZLECONE</a:t>
            </a:r>
            <a:br>
              <a:rPr lang="pl-PL">
                <a:latin typeface="Century Gothic" panose="020B0502020202020204" pitchFamily="34" charset="0"/>
              </a:rPr>
            </a:br>
            <a:r>
              <a:rPr lang="pl-PL"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FINANSOWANE Z BUDŻETU PAŃSTWA</a:t>
            </a:r>
            <a:br>
              <a:rPr lang="pl-PL">
                <a:latin typeface="Century Gothic" panose="020B0502020202020204" pitchFamily="34" charset="0"/>
              </a:rPr>
            </a:br>
            <a:endParaRPr lang="pl-PL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907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8463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l-PL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</a:t>
            </a:r>
            <a:endParaRPr dirty="0"/>
          </a:p>
        </p:txBody>
      </p:sp>
      <p:sp>
        <p:nvSpPr>
          <p:cNvPr id="283" name="Google Shape;283;p7"/>
          <p:cNvSpPr/>
          <p:nvPr/>
        </p:nvSpPr>
        <p:spPr>
          <a:xfrm>
            <a:off x="945926" y="2054926"/>
            <a:ext cx="2791884" cy="57626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600" b="1" i="0" u="none" strike="noStrike" cap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zasiłki celowe oraz zasiłki celowe </a:t>
            </a:r>
            <a:r>
              <a:rPr lang="pl-PL" sz="1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specjalne</a:t>
            </a:r>
            <a:endParaRPr sz="1600" dirty="0">
              <a:latin typeface="Century Gothic" panose="020B0502020202020204" pitchFamily="34" charset="0"/>
            </a:endParaRPr>
          </a:p>
        </p:txBody>
      </p:sp>
      <p:sp>
        <p:nvSpPr>
          <p:cNvPr id="284" name="Google Shape;284;p7"/>
          <p:cNvSpPr/>
          <p:nvPr/>
        </p:nvSpPr>
        <p:spPr>
          <a:xfrm>
            <a:off x="943960" y="2736775"/>
            <a:ext cx="2789087" cy="57626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600" b="1" i="0" u="none" strike="noStrike" cap="none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dodatki mieszkaniowe</a:t>
            </a:r>
            <a:endParaRPr sz="1600">
              <a:latin typeface="Century Gothic" panose="020B0502020202020204" pitchFamily="34" charset="0"/>
            </a:endParaRPr>
          </a:p>
        </p:txBody>
      </p:sp>
      <p:sp>
        <p:nvSpPr>
          <p:cNvPr id="285" name="Google Shape;285;p7"/>
          <p:cNvSpPr/>
          <p:nvPr/>
        </p:nvSpPr>
        <p:spPr>
          <a:xfrm>
            <a:off x="947663" y="3314290"/>
            <a:ext cx="2791884" cy="57626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600" b="1" i="0" u="none" strike="noStrike" cap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domy pomocy społecznej</a:t>
            </a:r>
            <a:endParaRPr sz="1600" dirty="0">
              <a:latin typeface="Century Gothic" panose="020B0502020202020204" pitchFamily="34" charset="0"/>
            </a:endParaRPr>
          </a:p>
        </p:txBody>
      </p:sp>
      <p:sp>
        <p:nvSpPr>
          <p:cNvPr id="286" name="Google Shape;286;p7"/>
          <p:cNvSpPr/>
          <p:nvPr/>
        </p:nvSpPr>
        <p:spPr>
          <a:xfrm>
            <a:off x="943960" y="3945104"/>
            <a:ext cx="2789087" cy="57626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600" b="1" i="0" u="none" strike="noStrike" cap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schronienie </a:t>
            </a:r>
            <a:endParaRPr sz="1600" dirty="0">
              <a:latin typeface="Century Gothic" panose="020B0502020202020204" pitchFamily="34" charset="0"/>
            </a:endParaRPr>
          </a:p>
        </p:txBody>
      </p:sp>
      <p:sp>
        <p:nvSpPr>
          <p:cNvPr id="287" name="Google Shape;287;p7"/>
          <p:cNvSpPr/>
          <p:nvPr/>
        </p:nvSpPr>
        <p:spPr>
          <a:xfrm>
            <a:off x="62754" y="4666700"/>
            <a:ext cx="3670294" cy="57626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600" b="1" i="0" u="none" strike="noStrike" cap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odpłatność za pobyt dziecka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600" b="1" i="0" u="none" strike="noStrike" cap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 w pieczy zastępczej </a:t>
            </a:r>
            <a:endParaRPr sz="1600" dirty="0">
              <a:latin typeface="Century Gothic" panose="020B0502020202020204" pitchFamily="34" charset="0"/>
            </a:endParaRPr>
          </a:p>
        </p:txBody>
      </p:sp>
      <p:sp>
        <p:nvSpPr>
          <p:cNvPr id="304" name="Google Shape;304;p7"/>
          <p:cNvSpPr/>
          <p:nvPr/>
        </p:nvSpPr>
        <p:spPr>
          <a:xfrm>
            <a:off x="4336805" y="1492459"/>
            <a:ext cx="1782321" cy="431800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00"/>
              <a:buFont typeface="Arial"/>
              <a:buNone/>
            </a:pPr>
            <a:r>
              <a:rPr lang="pl-PL" sz="1200" i="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sym typeface="Arial"/>
              </a:rPr>
              <a:t>WYKONANIE (WYDATKI)</a:t>
            </a:r>
            <a:endParaRPr lang="pl-PL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05" name="Google Shape;305;p7"/>
          <p:cNvSpPr/>
          <p:nvPr/>
        </p:nvSpPr>
        <p:spPr>
          <a:xfrm>
            <a:off x="6635446" y="1510814"/>
            <a:ext cx="1239356" cy="444264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00"/>
              <a:buFont typeface="Arial"/>
              <a:buNone/>
            </a:pPr>
            <a:r>
              <a:rPr lang="pl-PL" sz="1200" i="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sym typeface="Arial"/>
              </a:rPr>
              <a:t>LICZBA ŚWIADCZEŃ </a:t>
            </a:r>
            <a:endParaRPr lang="pl-PL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oogle Shape;165;p3" descr="C:\Users\Dell\Desktop\SENIOR 2025\ROPS\zdjecia z ropsu do sprawozdania\424673423_7187650181301076_8420664032108457345_n.jpg">
            <a:extLst>
              <a:ext uri="{FF2B5EF4-FFF2-40B4-BE49-F238E27FC236}">
                <a16:creationId xmlns:a16="http://schemas.microsoft.com/office/drawing/2014/main" id="{A41E78D4-25FC-CFE3-1FBA-5B14F7B2E4A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150" r="-5640" b="10064"/>
          <a:stretch/>
        </p:blipFill>
        <p:spPr>
          <a:xfrm>
            <a:off x="210059" y="5709979"/>
            <a:ext cx="1179512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4E9ACE3-CA4A-1753-CA82-6B6E50E787BC}"/>
              </a:ext>
            </a:extLst>
          </p:cNvPr>
          <p:cNvSpPr txBox="1"/>
          <p:nvPr/>
        </p:nvSpPr>
        <p:spPr>
          <a:xfrm>
            <a:off x="1350819" y="6045617"/>
            <a:ext cx="160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639AB541-45F5-4CBA-123B-75A8D197C2DD}"/>
              </a:ext>
            </a:extLst>
          </p:cNvPr>
          <p:cNvSpPr txBox="1">
            <a:spLocks/>
          </p:cNvSpPr>
          <p:nvPr/>
        </p:nvSpPr>
        <p:spPr>
          <a:xfrm>
            <a:off x="475965" y="214303"/>
            <a:ext cx="8056847" cy="13901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800" b="1" kern="120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Tx/>
              <a:buFontTx/>
            </a:pPr>
            <a:r>
              <a:rPr lang="pl-PL" dirty="0"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ZADANIA </a:t>
            </a:r>
            <a:r>
              <a:rPr lang="pl-PL" dirty="0">
                <a:latin typeface="Century Gothic" panose="020B0502020202020204" pitchFamily="34" charset="0"/>
                <a:ea typeface="Arial"/>
                <a:cs typeface="Arial"/>
              </a:rPr>
              <a:t>WŁASNE</a:t>
            </a:r>
            <a:br>
              <a:rPr lang="pl-PL" dirty="0">
                <a:latin typeface="Century Gothic" panose="020B0502020202020204" pitchFamily="34" charset="0"/>
              </a:rPr>
            </a:br>
            <a:r>
              <a:rPr lang="pl-PL" dirty="0"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FINANSOWANE Z BUDŻETU </a:t>
            </a:r>
            <a:r>
              <a:rPr lang="pl-PL" dirty="0">
                <a:latin typeface="Century Gothic" panose="020B0502020202020204" pitchFamily="34" charset="0"/>
                <a:ea typeface="Arial"/>
                <a:cs typeface="Arial"/>
              </a:rPr>
              <a:t>GMINY</a:t>
            </a:r>
            <a:br>
              <a:rPr lang="pl-PL" dirty="0">
                <a:latin typeface="Century Gothic" panose="020B0502020202020204" pitchFamily="34" charset="0"/>
              </a:rPr>
            </a:br>
            <a:endParaRPr lang="pl-PL" dirty="0">
              <a:latin typeface="Century Gothic" panose="020B0502020202020204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4474977" y="2189168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lt1"/>
              </a:buClr>
              <a:buSzPts val="1600"/>
            </a:pP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</a:rPr>
              <a:t>87 570,95 zł</a:t>
            </a:r>
          </a:p>
        </p:txBody>
      </p:sp>
      <p:sp>
        <p:nvSpPr>
          <p:cNvPr id="3" name="Prostokąt 2"/>
          <p:cNvSpPr/>
          <p:nvPr/>
        </p:nvSpPr>
        <p:spPr>
          <a:xfrm>
            <a:off x="4420474" y="2871017"/>
            <a:ext cx="1563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lt1"/>
              </a:buClr>
              <a:buSzPts val="1600"/>
            </a:pP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</a:rPr>
              <a:t>174 629,65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</a:rPr>
              <a:t>zł</a:t>
            </a:r>
          </a:p>
        </p:txBody>
      </p:sp>
      <p:sp>
        <p:nvSpPr>
          <p:cNvPr id="6" name="Prostokąt 5"/>
          <p:cNvSpPr/>
          <p:nvPr/>
        </p:nvSpPr>
        <p:spPr>
          <a:xfrm>
            <a:off x="4410856" y="3448532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lt1"/>
              </a:buClr>
              <a:buSzPts val="1600"/>
            </a:pP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</a:rPr>
              <a:t>687 611,79 zł</a:t>
            </a:r>
          </a:p>
        </p:txBody>
      </p:sp>
      <p:sp>
        <p:nvSpPr>
          <p:cNvPr id="8" name="Prostokąt 7"/>
          <p:cNvSpPr/>
          <p:nvPr/>
        </p:nvSpPr>
        <p:spPr>
          <a:xfrm>
            <a:off x="4504388" y="4079346"/>
            <a:ext cx="1454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lt1"/>
              </a:buClr>
              <a:buSzPts val="1600"/>
            </a:pP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</a:rPr>
              <a:t>66 139,00 zł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4436776" y="4800942"/>
            <a:ext cx="1646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lt1"/>
              </a:buClr>
              <a:buSzPts val="1600"/>
            </a:pP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</a:rPr>
              <a:t>109 996,95 zł 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7011226" y="218916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lt1"/>
              </a:buClr>
              <a:buSzPts val="1600"/>
            </a:pP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</a:rPr>
              <a:t>58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7047182" y="284024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lt1"/>
              </a:buClr>
              <a:buSzPts val="1600"/>
            </a:pP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</a:rPr>
              <a:t>87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7111302" y="350859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lt1"/>
              </a:buClr>
              <a:buSzPts val="1600"/>
            </a:pP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</a:rPr>
              <a:t>9</a:t>
            </a:r>
          </a:p>
        </p:txBody>
      </p:sp>
      <p:sp>
        <p:nvSpPr>
          <p:cNvPr id="18" name="Prostokąt 17"/>
          <p:cNvSpPr/>
          <p:nvPr/>
        </p:nvSpPr>
        <p:spPr>
          <a:xfrm>
            <a:off x="7111302" y="408004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lt1"/>
              </a:buClr>
              <a:buSzPts val="1600"/>
            </a:pP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7067812" y="481215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lt1"/>
              </a:buClr>
              <a:buSzPts val="1600"/>
            </a:pP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</a:rPr>
              <a:t>12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8"/>
          <p:cNvSpPr/>
          <p:nvPr/>
        </p:nvSpPr>
        <p:spPr>
          <a:xfrm>
            <a:off x="966889" y="2010167"/>
            <a:ext cx="2537183" cy="57626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600" b="1" i="0" u="none" strike="noStrike" cap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stypendia szkolne</a:t>
            </a:r>
            <a:endParaRPr sz="1600" dirty="0">
              <a:latin typeface="Century Gothic" panose="020B0502020202020204" pitchFamily="34" charset="0"/>
            </a:endParaRPr>
          </a:p>
        </p:txBody>
      </p:sp>
      <p:sp>
        <p:nvSpPr>
          <p:cNvPr id="328" name="Google Shape;328;p8"/>
          <p:cNvSpPr/>
          <p:nvPr/>
        </p:nvSpPr>
        <p:spPr>
          <a:xfrm>
            <a:off x="971168" y="2743517"/>
            <a:ext cx="2534641" cy="57626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600" b="1" i="0" u="none" strike="noStrike" cap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posiłek w szkole </a:t>
            </a:r>
            <a:br>
              <a:rPr lang="pl-PL" sz="1600" b="1" i="0" u="none" strike="noStrike" cap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</a:br>
            <a:r>
              <a:rPr lang="pl-PL" sz="1600" b="1" i="0" u="none" strike="noStrike" cap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i w domu</a:t>
            </a:r>
            <a:endParaRPr sz="1600" dirty="0">
              <a:latin typeface="Century Gothic" panose="020B0502020202020204" pitchFamily="34" charset="0"/>
            </a:endParaRPr>
          </a:p>
        </p:txBody>
      </p:sp>
      <p:sp>
        <p:nvSpPr>
          <p:cNvPr id="329" name="Google Shape;329;p8"/>
          <p:cNvSpPr/>
          <p:nvPr/>
        </p:nvSpPr>
        <p:spPr>
          <a:xfrm>
            <a:off x="971168" y="3540715"/>
            <a:ext cx="2537183" cy="57626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600" b="1" i="0" u="none" strike="noStrike" cap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zasiłki stałe</a:t>
            </a:r>
            <a:endParaRPr sz="1600" dirty="0">
              <a:latin typeface="Century Gothic" panose="020B0502020202020204" pitchFamily="34" charset="0"/>
            </a:endParaRPr>
          </a:p>
        </p:txBody>
      </p:sp>
      <p:sp>
        <p:nvSpPr>
          <p:cNvPr id="330" name="Google Shape;330;p8"/>
          <p:cNvSpPr/>
          <p:nvPr/>
        </p:nvSpPr>
        <p:spPr>
          <a:xfrm>
            <a:off x="1021970" y="4291108"/>
            <a:ext cx="2534641" cy="57626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endParaRPr sz="1600" b="1" i="0" u="none" strike="noStrike" cap="none" dirty="0">
              <a:solidFill>
                <a:srgbClr val="0070C0"/>
              </a:solidFill>
              <a:latin typeface="Century Gothic" panose="020B0502020202020204" pitchFamily="34" charset="0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600" b="1" i="0" u="none" strike="noStrike" cap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składka zdrowotna </a:t>
            </a:r>
            <a:br>
              <a:rPr lang="pl-PL" sz="1600" b="1" i="0" u="none" strike="noStrike" cap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</a:br>
            <a:r>
              <a:rPr lang="pl-PL" sz="1600" b="1" i="0" u="none" strike="noStrike" cap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z pomocy społecznej</a:t>
            </a:r>
            <a:endParaRPr sz="1600" dirty="0">
              <a:latin typeface="Century Gothic" panose="020B0502020202020204" pitchFamily="34" charset="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600" b="1" i="0" u="none" strike="noStrike" cap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 </a:t>
            </a:r>
            <a:endParaRPr sz="1600" dirty="0">
              <a:latin typeface="Century Gothic" panose="020B0502020202020204" pitchFamily="34" charset="0"/>
            </a:endParaRPr>
          </a:p>
        </p:txBody>
      </p:sp>
      <p:sp>
        <p:nvSpPr>
          <p:cNvPr id="346" name="Google Shape;346;p8"/>
          <p:cNvSpPr/>
          <p:nvPr/>
        </p:nvSpPr>
        <p:spPr>
          <a:xfrm>
            <a:off x="3977129" y="1540167"/>
            <a:ext cx="1999642" cy="431800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00"/>
              <a:buFont typeface="Arial"/>
              <a:buNone/>
            </a:pPr>
            <a:r>
              <a:rPr lang="pl-PL" sz="1200" i="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sym typeface="Arial"/>
              </a:rPr>
              <a:t>WYKONANIE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00"/>
              <a:buFont typeface="Arial"/>
              <a:buNone/>
            </a:pPr>
            <a:r>
              <a:rPr lang="pl-PL" sz="1200" i="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sym typeface="Arial"/>
              </a:rPr>
              <a:t>(WYDATKI)</a:t>
            </a:r>
            <a:endParaRPr lang="pl-PL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47" name="Google Shape;347;p8"/>
          <p:cNvSpPr/>
          <p:nvPr/>
        </p:nvSpPr>
        <p:spPr>
          <a:xfrm>
            <a:off x="6187644" y="1504366"/>
            <a:ext cx="2087862" cy="428625"/>
          </a:xfrm>
          <a:prstGeom prst="roundRect">
            <a:avLst>
              <a:gd name="adj" fmla="val 16667"/>
            </a:avLst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00"/>
              <a:buFont typeface="Arial"/>
              <a:buNone/>
            </a:pPr>
            <a:r>
              <a:rPr lang="pl-PL" sz="1200" i="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sym typeface="Arial"/>
              </a:rPr>
              <a:t>LICZBA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00"/>
              <a:buFont typeface="Arial"/>
              <a:buNone/>
            </a:pPr>
            <a:r>
              <a:rPr lang="pl-PL" sz="1200" i="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sym typeface="Arial"/>
              </a:rPr>
              <a:t>ŚWIADCZEŃ </a:t>
            </a:r>
            <a:endParaRPr lang="pl-PL" sz="12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4FE093E8-9AAF-6F43-5A45-72302201DB41}"/>
              </a:ext>
            </a:extLst>
          </p:cNvPr>
          <p:cNvSpPr txBox="1">
            <a:spLocks/>
          </p:cNvSpPr>
          <p:nvPr/>
        </p:nvSpPr>
        <p:spPr>
          <a:xfrm>
            <a:off x="288644" y="-161936"/>
            <a:ext cx="8604530" cy="13901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800" b="1" kern="120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  <a:buSzPts val="1600"/>
            </a:pPr>
            <a:r>
              <a:rPr lang="pl-PL" dirty="0">
                <a:latin typeface="Century Gothic" panose="020B0502020202020204" pitchFamily="34" charset="0"/>
                <a:ea typeface="Arial"/>
                <a:cs typeface="Arial"/>
              </a:rPr>
              <a:t>ZADANIA FINANSOWANE Z DOTACJI BUDŻETU PAŃSTWA ORAZ ŚRODKÓW WŁASNYCH GMINY 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7" name="Google Shape;165;p3" descr="C:\Users\Dell\Desktop\SENIOR 2025\ROPS\zdjecia z ropsu do sprawozdania\424673423_7187650181301076_8420664032108457345_n.jpg">
            <a:extLst>
              <a:ext uri="{FF2B5EF4-FFF2-40B4-BE49-F238E27FC236}">
                <a16:creationId xmlns:a16="http://schemas.microsoft.com/office/drawing/2014/main" id="{56EBCE6B-5AF9-A5FD-D82C-3FF7F35310C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150" r="-5640" b="10064"/>
          <a:stretch/>
        </p:blipFill>
        <p:spPr>
          <a:xfrm>
            <a:off x="210059" y="5709979"/>
            <a:ext cx="1179512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9ECB8067-855A-64BF-E8DB-4C3D25EE275C}"/>
              </a:ext>
            </a:extLst>
          </p:cNvPr>
          <p:cNvSpPr txBox="1"/>
          <p:nvPr/>
        </p:nvSpPr>
        <p:spPr>
          <a:xfrm>
            <a:off x="1350819" y="6045617"/>
            <a:ext cx="160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30" name="Google Shape;330;p8"/>
          <p:cNvSpPr/>
          <p:nvPr/>
        </p:nvSpPr>
        <p:spPr>
          <a:xfrm>
            <a:off x="1021969" y="5281708"/>
            <a:ext cx="2534641" cy="57626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endParaRPr sz="1600" b="1" i="0" u="none" strike="noStrike" cap="none" dirty="0">
              <a:solidFill>
                <a:srgbClr val="0070C0"/>
              </a:solidFill>
              <a:latin typeface="Century Gothic" panose="020B0502020202020204" pitchFamily="34" charset="0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</a:t>
            </a:r>
            <a:r>
              <a:rPr lang="pl-PL" sz="1600" b="1" i="0" u="none" strike="noStrike" cap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piekun prawny</a:t>
            </a:r>
            <a:endParaRPr sz="1600" dirty="0">
              <a:latin typeface="Century Gothic" panose="020B0502020202020204" pitchFamily="34" charset="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600" b="1" i="0" u="none" strike="noStrike" cap="none" dirty="0">
                <a:solidFill>
                  <a:srgbClr val="0070C0"/>
                </a:solidFill>
                <a:latin typeface="Century Gothic" panose="020B0502020202020204" pitchFamily="34" charset="0"/>
                <a:sym typeface="Arial"/>
              </a:rPr>
              <a:t> </a:t>
            </a:r>
            <a:endParaRPr sz="1600" dirty="0">
              <a:latin typeface="Century Gothic" panose="020B0502020202020204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257041" y="2169810"/>
            <a:ext cx="17197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lt1"/>
              </a:buClr>
              <a:buSzPts val="1600"/>
            </a:pPr>
            <a:r>
              <a:rPr lang="pl-PL" sz="1800" b="1" dirty="0">
                <a:solidFill>
                  <a:schemeClr val="tx2">
                    <a:lumMod val="50000"/>
                  </a:schemeClr>
                </a:solidFill>
              </a:rPr>
              <a:t>19.542,40 zł</a:t>
            </a:r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7042987" y="216981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lt1"/>
              </a:buClr>
              <a:buSzPts val="1600"/>
            </a:pPr>
            <a:r>
              <a:rPr lang="pl-PL" sz="1800" b="1" dirty="0">
                <a:solidFill>
                  <a:schemeClr val="tx2">
                    <a:lumMod val="50000"/>
                  </a:schemeClr>
                </a:solidFill>
              </a:rPr>
              <a:t>20</a:t>
            </a:r>
            <a:endParaRPr lang="pl-PL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4369184" y="2850866"/>
            <a:ext cx="1465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  <a:buSzPts val="1600"/>
            </a:pPr>
            <a:r>
              <a:rPr lang="pl-PL" sz="1800" b="1" dirty="0">
                <a:solidFill>
                  <a:schemeClr val="tx2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40.011,00 zł</a:t>
            </a:r>
            <a:endParaRPr lang="pl-PL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7042987" y="2881643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lt1"/>
              </a:buClr>
              <a:buSzPts val="1600"/>
            </a:pPr>
            <a:r>
              <a:rPr lang="pl-PL" sz="1800" b="1" dirty="0">
                <a:solidFill>
                  <a:schemeClr val="tx2">
                    <a:lumMod val="50000"/>
                  </a:schemeClr>
                </a:solidFill>
              </a:rPr>
              <a:t>14</a:t>
            </a:r>
            <a:endParaRPr lang="pl-PL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4381462" y="3666914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FFFFFF"/>
              </a:buClr>
              <a:buSzPts val="1600"/>
            </a:pPr>
            <a:r>
              <a:rPr lang="pl-PL" sz="1800" b="1" dirty="0">
                <a:solidFill>
                  <a:schemeClr val="tx2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309.316,00</a:t>
            </a:r>
            <a:r>
              <a:rPr lang="pl-PL" sz="1800" b="1" dirty="0">
                <a:solidFill>
                  <a:schemeClr val="tx2">
                    <a:lumMod val="50000"/>
                  </a:schemeClr>
                </a:solidFill>
              </a:rPr>
              <a:t> zł</a:t>
            </a:r>
            <a:endParaRPr lang="pl-PL" sz="1800" b="1" dirty="0">
              <a:solidFill>
                <a:schemeClr val="tx2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7071841" y="364418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lt1"/>
              </a:buClr>
              <a:buSzPts val="1600"/>
            </a:pPr>
            <a:r>
              <a:rPr lang="pl-PL" sz="1800" b="1" dirty="0">
                <a:solidFill>
                  <a:schemeClr val="tx2">
                    <a:lumMod val="50000"/>
                  </a:schemeClr>
                </a:solidFill>
              </a:rPr>
              <a:t>31</a:t>
            </a:r>
            <a:endParaRPr lang="pl-PL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4389782" y="4382244"/>
            <a:ext cx="1454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lt1"/>
              </a:buClr>
              <a:buSzPts val="1600"/>
            </a:pPr>
            <a:r>
              <a:rPr lang="pl-PL" sz="1800" b="1" dirty="0">
                <a:solidFill>
                  <a:schemeClr val="tx2">
                    <a:lumMod val="50000"/>
                  </a:schemeClr>
                </a:solidFill>
              </a:rPr>
              <a:t>27.074,80 zł</a:t>
            </a:r>
            <a:endParaRPr lang="pl-PL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7069606" y="438224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lt1"/>
              </a:buClr>
              <a:buSzPts val="1600"/>
            </a:pPr>
            <a:r>
              <a:rPr lang="pl-PL" sz="1800" b="1" dirty="0">
                <a:solidFill>
                  <a:schemeClr val="tx2">
                    <a:lumMod val="50000"/>
                  </a:schemeClr>
                </a:solidFill>
              </a:rPr>
              <a:t>29</a:t>
            </a:r>
            <a:endParaRPr lang="pl-PL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4388498" y="5415950"/>
            <a:ext cx="1326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lt1"/>
              </a:buClr>
              <a:buSzPts val="1600"/>
            </a:pPr>
            <a:r>
              <a:rPr lang="pl-PL" sz="1800" b="1" dirty="0">
                <a:solidFill>
                  <a:schemeClr val="tx2">
                    <a:lumMod val="50000"/>
                  </a:schemeClr>
                </a:solidFill>
              </a:rPr>
              <a:t>2.964,97 zł</a:t>
            </a:r>
            <a:endParaRPr lang="pl-PL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6858240" y="5415950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lt1"/>
              </a:buClr>
              <a:buSzPts val="1600"/>
            </a:pPr>
            <a:r>
              <a:rPr lang="pl-PL" sz="1800" b="1" dirty="0">
                <a:solidFill>
                  <a:schemeClr val="tx2">
                    <a:lumMod val="50000"/>
                  </a:schemeClr>
                </a:solidFill>
              </a:rPr>
              <a:t>1 osoba</a:t>
            </a:r>
            <a:endParaRPr lang="pl-PL" sz="1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9"/>
          <p:cNvSpPr txBox="1"/>
          <p:nvPr/>
        </p:nvSpPr>
        <p:spPr>
          <a:xfrm>
            <a:off x="2770064" y="2040196"/>
            <a:ext cx="4961583" cy="576262"/>
          </a:xfrm>
          <a:prstGeom prst="rect">
            <a:avLst/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800" b="1" i="0" u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Arial"/>
              </a:rPr>
              <a:t>LICZBA OSÓB 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800" b="1" i="0" u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Arial"/>
              </a:rPr>
              <a:t>KORZYSTAJĄCYCH Z USŁUG</a:t>
            </a:r>
            <a:endParaRPr lang="pl-PL" sz="18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67" name="Google Shape;367;p9"/>
          <p:cNvSpPr/>
          <p:nvPr/>
        </p:nvSpPr>
        <p:spPr>
          <a:xfrm>
            <a:off x="4358412" y="3881039"/>
            <a:ext cx="2512624" cy="57626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800" b="1" i="0" u="none" strike="noStrike" cap="none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Arial"/>
              </a:rPr>
              <a:t>ŚRODKI WŁASNE</a:t>
            </a:r>
            <a:endParaRPr lang="pl-PL" sz="18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71" name="Google Shape;371;p9"/>
          <p:cNvSpPr txBox="1"/>
          <p:nvPr/>
        </p:nvSpPr>
        <p:spPr>
          <a:xfrm>
            <a:off x="4934472" y="3542575"/>
            <a:ext cx="2797175" cy="576262"/>
          </a:xfrm>
          <a:prstGeom prst="rect">
            <a:avLst/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WYKONANIE:</a:t>
            </a:r>
            <a:endParaRPr lang="pl-PL" sz="1800" b="1" dirty="0">
              <a:latin typeface="Century Gothic" panose="020B0502020202020204" pitchFamily="34" charset="0"/>
            </a:endParaRPr>
          </a:p>
        </p:txBody>
      </p:sp>
      <p:pic>
        <p:nvPicPr>
          <p:cNvPr id="375" name="Google Shape;375;p9" descr="C:\Users\Dell\Desktop\SENIOR 2025\ROPS\zdjecia z ropsu do sprawozdania\5.jpg"/>
          <p:cNvPicPr preferRelativeResize="0"/>
          <p:nvPr/>
        </p:nvPicPr>
        <p:blipFill rotWithShape="1">
          <a:blip r:embed="rId3">
            <a:alphaModFix/>
          </a:blip>
          <a:srcRect l="7321" t="1754" r="23872" b="3509"/>
          <a:stretch/>
        </p:blipFill>
        <p:spPr>
          <a:xfrm>
            <a:off x="99591" y="1315986"/>
            <a:ext cx="3836987" cy="4248150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51B5C90F-FEF7-45F5-6F77-25B65ED631C8}"/>
              </a:ext>
            </a:extLst>
          </p:cNvPr>
          <p:cNvSpPr txBox="1">
            <a:spLocks/>
          </p:cNvSpPr>
          <p:nvPr/>
        </p:nvSpPr>
        <p:spPr>
          <a:xfrm>
            <a:off x="431141" y="279446"/>
            <a:ext cx="8056847" cy="5550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800" b="1" kern="120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Tx/>
              <a:buFontTx/>
            </a:pPr>
            <a:r>
              <a:rPr lang="pl-PL" dirty="0">
                <a:latin typeface="Century Gothic" panose="020B0502020202020204" pitchFamily="34" charset="0"/>
                <a:cs typeface="Arial"/>
              </a:rPr>
              <a:t>USŁUGI OPIEKUŃCZE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5" name="Google Shape;165;p3" descr="C:\Users\Dell\Desktop\SENIOR 2025\ROPS\zdjecia z ropsu do sprawozdania\424673423_7187650181301076_8420664032108457345_n.jpg">
            <a:extLst>
              <a:ext uri="{FF2B5EF4-FFF2-40B4-BE49-F238E27FC236}">
                <a16:creationId xmlns:a16="http://schemas.microsoft.com/office/drawing/2014/main" id="{4DF04D88-9708-D6AC-0D49-BB941D9389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9150" r="-5640" b="10064"/>
          <a:stretch/>
        </p:blipFill>
        <p:spPr>
          <a:xfrm>
            <a:off x="210059" y="5709979"/>
            <a:ext cx="1179512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FA4AC4D-EF97-6B88-041F-A92441115881}"/>
              </a:ext>
            </a:extLst>
          </p:cNvPr>
          <p:cNvSpPr txBox="1"/>
          <p:nvPr/>
        </p:nvSpPr>
        <p:spPr>
          <a:xfrm>
            <a:off x="1350819" y="6045617"/>
            <a:ext cx="160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D7EC530-EF40-5671-DFDA-9219DAC0B7C0}"/>
              </a:ext>
            </a:extLst>
          </p:cNvPr>
          <p:cNvSpPr txBox="1"/>
          <p:nvPr/>
        </p:nvSpPr>
        <p:spPr>
          <a:xfrm>
            <a:off x="2512165" y="521881"/>
            <a:ext cx="3894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70C0"/>
              </a:buClr>
              <a:buSzPts val="1600"/>
            </a:pPr>
            <a:br>
              <a:rPr lang="pl-PL" sz="1800" dirty="0">
                <a:solidFill>
                  <a:schemeClr val="accent1"/>
                </a:solidFill>
                <a:latin typeface="Century Gothic" panose="020B0502020202020204" pitchFamily="34" charset="0"/>
              </a:rPr>
            </a:br>
            <a:r>
              <a:rPr lang="pl-PL" sz="1800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</a:p>
          <a:p>
            <a:pPr lvl="0" algn="ctr">
              <a:buClr>
                <a:schemeClr val="dk1"/>
              </a:buClr>
              <a:buSzPts val="1600"/>
            </a:pPr>
            <a:endParaRPr lang="pl-PL" sz="18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endParaRPr lang="pl-PL" sz="18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2BB626B-1342-ED11-7729-94AD0A3143EC}"/>
              </a:ext>
            </a:extLst>
          </p:cNvPr>
          <p:cNvSpPr txBox="1"/>
          <p:nvPr/>
        </p:nvSpPr>
        <p:spPr>
          <a:xfrm>
            <a:off x="5918200" y="4406614"/>
            <a:ext cx="2493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15.278,54 zł</a:t>
            </a:r>
            <a:endParaRPr lang="pl-PL" sz="2800" dirty="0"/>
          </a:p>
        </p:txBody>
      </p:sp>
      <p:sp>
        <p:nvSpPr>
          <p:cNvPr id="2" name="Prostokąt 1"/>
          <p:cNvSpPr/>
          <p:nvPr/>
        </p:nvSpPr>
        <p:spPr>
          <a:xfrm>
            <a:off x="7774876" y="2308681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70C0"/>
              </a:buClr>
              <a:buSzPts val="1800"/>
            </a:pPr>
            <a:r>
              <a:rPr lang="pl-PL" sz="3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7</a:t>
            </a:r>
            <a:endParaRPr lang="pl-PL" sz="3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10" descr="C:\Users\Dell\Desktop\SENIOR 2025\ROPS\zdjecia z ropsu do sprawozdania\482079764_122203181474217591_826321561605040335_n.jpg"/>
          <p:cNvPicPr preferRelativeResize="0"/>
          <p:nvPr/>
        </p:nvPicPr>
        <p:blipFill rotWithShape="1">
          <a:blip r:embed="rId3">
            <a:alphaModFix/>
          </a:blip>
          <a:srcRect l="9679" r="10461"/>
          <a:stretch/>
        </p:blipFill>
        <p:spPr>
          <a:xfrm>
            <a:off x="156319" y="2257053"/>
            <a:ext cx="2449512" cy="3049587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E3F31DB-205D-4FFA-D053-B4CDC3A8A3CF}"/>
              </a:ext>
            </a:extLst>
          </p:cNvPr>
          <p:cNvSpPr txBox="1">
            <a:spLocks/>
          </p:cNvSpPr>
          <p:nvPr/>
        </p:nvSpPr>
        <p:spPr>
          <a:xfrm>
            <a:off x="431141" y="279446"/>
            <a:ext cx="8056847" cy="5550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l-PL" sz="2800" b="1" kern="120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Tx/>
              <a:buFontTx/>
            </a:pPr>
            <a:r>
              <a:rPr lang="pl-PL" dirty="0">
                <a:latin typeface="Century Gothic" panose="020B0502020202020204" pitchFamily="34" charset="0"/>
                <a:cs typeface="Arial"/>
              </a:rPr>
              <a:t>USŁUGI OPIEKUŃCZE</a:t>
            </a:r>
            <a:endParaRPr lang="pl-PL" dirty="0">
              <a:latin typeface="Century Gothic" panose="020B0502020202020204" pitchFamily="34" charset="0"/>
            </a:endParaRPr>
          </a:p>
        </p:txBody>
      </p:sp>
      <p:pic>
        <p:nvPicPr>
          <p:cNvPr id="4" name="Google Shape;165;p3" descr="C:\Users\Dell\Desktop\SENIOR 2025\ROPS\zdjecia z ropsu do sprawozdania\424673423_7187650181301076_8420664032108457345_n.jpg">
            <a:extLst>
              <a:ext uri="{FF2B5EF4-FFF2-40B4-BE49-F238E27FC236}">
                <a16:creationId xmlns:a16="http://schemas.microsoft.com/office/drawing/2014/main" id="{9CB11B04-8225-A3F8-0707-2C9D96061F1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9150" r="-5640" b="10064"/>
          <a:stretch/>
        </p:blipFill>
        <p:spPr>
          <a:xfrm>
            <a:off x="210059" y="5709979"/>
            <a:ext cx="1179512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4140A99-72C8-22AF-0953-78E6268BA6CE}"/>
              </a:ext>
            </a:extLst>
          </p:cNvPr>
          <p:cNvSpPr txBox="1"/>
          <p:nvPr/>
        </p:nvSpPr>
        <p:spPr>
          <a:xfrm>
            <a:off x="1350819" y="6045617"/>
            <a:ext cx="1605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0CF9361-091E-CB61-0BDA-3EC51A5A216D}"/>
              </a:ext>
            </a:extLst>
          </p:cNvPr>
          <p:cNvSpPr txBox="1"/>
          <p:nvPr/>
        </p:nvSpPr>
        <p:spPr>
          <a:xfrm>
            <a:off x="4341405" y="1476433"/>
            <a:ext cx="33657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ASYSTENT OSOBISTY OSOBY </a:t>
            </a:r>
            <a:b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Z NIEPEŁNOSPRAWNOŚCIĄ</a:t>
            </a:r>
          </a:p>
          <a:p>
            <a:endParaRPr lang="pl-PL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987F298-84C7-990F-E610-7C6D0560B007}"/>
              </a:ext>
            </a:extLst>
          </p:cNvPr>
          <p:cNvSpPr txBox="1"/>
          <p:nvPr/>
        </p:nvSpPr>
        <p:spPr>
          <a:xfrm>
            <a:off x="6393939" y="1476433"/>
            <a:ext cx="25954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OPIEKA </a:t>
            </a:r>
          </a:p>
          <a:p>
            <a:pPr algn="ctr"/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WYTCHNIENIOWA </a:t>
            </a:r>
          </a:p>
          <a:p>
            <a:pPr algn="ctr"/>
            <a:endParaRPr lang="pl-PL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0943F66-FF5A-F482-0F7D-4528F7A37019}"/>
              </a:ext>
            </a:extLst>
          </p:cNvPr>
          <p:cNvSpPr txBox="1"/>
          <p:nvPr/>
        </p:nvSpPr>
        <p:spPr>
          <a:xfrm>
            <a:off x="2017899" y="2387811"/>
            <a:ext cx="2105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LICZBA OSÓB KORZYSTAJĄCYCH</a:t>
            </a:r>
            <a:b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Z USŁUG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C39009B-266A-07B4-A98D-4A2041318363}"/>
              </a:ext>
            </a:extLst>
          </p:cNvPr>
          <p:cNvSpPr txBox="1"/>
          <p:nvPr/>
        </p:nvSpPr>
        <p:spPr>
          <a:xfrm>
            <a:off x="2017898" y="3440753"/>
            <a:ext cx="2105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buClr>
                <a:srgbClr val="0070C0"/>
              </a:buClr>
              <a:buSzPts val="800"/>
            </a:pPr>
            <a:r>
              <a:rPr lang="pl-PL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WYKONANIE </a:t>
            </a:r>
          </a:p>
          <a:p>
            <a:pPr lvl="0" algn="r">
              <a:buClr>
                <a:srgbClr val="0070C0"/>
              </a:buClr>
              <a:buSzPts val="800"/>
            </a:pPr>
            <a:r>
              <a:rPr lang="pl-PL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(WYDATKI)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F194514D-F580-C085-CE55-02C9B39D82F4}"/>
              </a:ext>
            </a:extLst>
          </p:cNvPr>
          <p:cNvSpPr txBox="1"/>
          <p:nvPr/>
        </p:nvSpPr>
        <p:spPr>
          <a:xfrm>
            <a:off x="1955735" y="4208714"/>
            <a:ext cx="2105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buClr>
                <a:srgbClr val="0070C0"/>
              </a:buClr>
              <a:buSzPts val="800"/>
            </a:pPr>
            <a:r>
              <a:rPr lang="pl-PL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lvl="0" algn="r">
              <a:buClr>
                <a:srgbClr val="0070C0"/>
              </a:buClr>
              <a:buSzPts val="800"/>
            </a:pPr>
            <a:r>
              <a:rPr lang="pl-PL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LICZBA  OSÓB ŚWIADCZĄCYCH </a:t>
            </a:r>
          </a:p>
          <a:p>
            <a:pPr lvl="0" algn="r">
              <a:buClr>
                <a:srgbClr val="0070C0"/>
              </a:buClr>
              <a:buSzPts val="800"/>
            </a:pPr>
            <a:r>
              <a:rPr lang="pl-PL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USŁUGI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B818DA8-27D6-27CA-65F1-2C18655F79A6}"/>
              </a:ext>
            </a:extLst>
          </p:cNvPr>
          <p:cNvSpPr txBox="1"/>
          <p:nvPr/>
        </p:nvSpPr>
        <p:spPr>
          <a:xfrm>
            <a:off x="5082375" y="4510324"/>
            <a:ext cx="632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13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8448C33F-E9C2-808E-D650-2038D367FEA5}"/>
              </a:ext>
            </a:extLst>
          </p:cNvPr>
          <p:cNvSpPr txBox="1"/>
          <p:nvPr/>
        </p:nvSpPr>
        <p:spPr>
          <a:xfrm>
            <a:off x="7373378" y="4571879"/>
            <a:ext cx="636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11</a:t>
            </a:r>
          </a:p>
        </p:txBody>
      </p:sp>
      <p:sp>
        <p:nvSpPr>
          <p:cNvPr id="3" name="Prostokąt 2"/>
          <p:cNvSpPr/>
          <p:nvPr/>
        </p:nvSpPr>
        <p:spPr>
          <a:xfrm>
            <a:off x="5129612" y="2464188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25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4396396" y="3415404"/>
            <a:ext cx="21226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169.469,29</a:t>
            </a:r>
            <a:r>
              <a:rPr lang="pl-PL" sz="2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l-PL" sz="2800" b="1" dirty="0">
                <a:solidFill>
                  <a:schemeClr val="accent1"/>
                </a:solidFill>
              </a:rPr>
              <a:t>zł</a:t>
            </a:r>
            <a:endParaRPr lang="pl-PL" sz="2800" dirty="0">
              <a:solidFill>
                <a:schemeClr val="accent1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7280247" y="2464188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17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6684802" y="3464665"/>
            <a:ext cx="2013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dk1"/>
              </a:buClr>
              <a:buSzPts val="1600"/>
            </a:pPr>
            <a:r>
              <a:rPr lang="pl-PL" sz="24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146.880,00</a:t>
            </a:r>
            <a:r>
              <a:rPr lang="pl-PL" sz="20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l-PL" sz="2000" b="1" dirty="0">
                <a:solidFill>
                  <a:schemeClr val="accent1"/>
                </a:solidFill>
              </a:rPr>
              <a:t>zł</a:t>
            </a:r>
            <a:endParaRPr lang="pl-PL" sz="2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2996</TotalTime>
  <Words>1444</Words>
  <Application>Microsoft Office PowerPoint</Application>
  <PresentationFormat>Pokaz na ekranie (4:3)</PresentationFormat>
  <Paragraphs>313</Paragraphs>
  <Slides>30</Slides>
  <Notes>29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Motyw pakietu Office</vt:lpstr>
      <vt:lpstr>MIEJSKO-GMINNY OŚRODEK POMOCY SPOŁECZNEJ W CZERNIEJEWIE</vt:lpstr>
      <vt:lpstr>BUDŻET</vt:lpstr>
      <vt:lpstr>Prezentacja programu PowerPoint</vt:lpstr>
      <vt:lpstr>ZADANIA ZLECONE FINANSOWANE Z BUDŻETU PAŃSTWA </vt:lpstr>
      <vt:lpstr>Prezentacja programu PowerPoint</vt:lpstr>
      <vt:lpstr>                       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Miejsko-Gminny Ośrodek Pomocy Społecznej w Czerniejewie</dc:title>
  <dc:creator>Agnieszka AM. Mikołajczak</dc:creator>
  <cp:lastModifiedBy>Justyna Górna</cp:lastModifiedBy>
  <cp:revision>50</cp:revision>
  <cp:lastPrinted>2026-04-16T12:24:55Z</cp:lastPrinted>
  <dcterms:created xsi:type="dcterms:W3CDTF">2015-03-20T09:52:33Z</dcterms:created>
  <dcterms:modified xsi:type="dcterms:W3CDTF">2026-04-17T09:32:27Z</dcterms:modified>
</cp:coreProperties>
</file>