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3.xml" ContentType="application/vnd.openxmlformats-officedocument.theme+xml"/>
  <Override PartName="/ppt/slideLayouts/slideLayout8.xml" ContentType="application/vnd.openxmlformats-officedocument.presentationml.slideLayout+xml"/>
  <Override PartName="/ppt/theme/theme4.xml" ContentType="application/vnd.openxmlformats-officedocument.theme+xml"/>
  <Override PartName="/ppt/slideLayouts/slideLayout9.xml" ContentType="application/vnd.openxmlformats-officedocument.presentationml.slideLayout+xml"/>
  <Override PartName="/ppt/theme/theme5.xml" ContentType="application/vnd.openxmlformats-officedocument.theme+xml"/>
  <Override PartName="/ppt/slideLayouts/slideLayout10.xml" ContentType="application/vnd.openxmlformats-officedocument.presentationml.slideLayout+xml"/>
  <Override PartName="/ppt/theme/theme6.xml" ContentType="application/vnd.openxmlformats-officedocument.theme+xml"/>
  <Override PartName="/ppt/slideLayouts/slideLayout11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50" r:id="rId2"/>
    <p:sldMasterId id="2147483652" r:id="rId3"/>
    <p:sldMasterId id="2147483658" r:id="rId4"/>
    <p:sldMasterId id="2147483660" r:id="rId5"/>
    <p:sldMasterId id="2147483662" r:id="rId6"/>
    <p:sldMasterId id="2147483664" r:id="rId7"/>
  </p:sldMasterIdLst>
  <p:notesMasterIdLst>
    <p:notesMasterId r:id="rId39"/>
  </p:notesMasterIdLst>
  <p:sldIdLst>
    <p:sldId id="256" r:id="rId8"/>
    <p:sldId id="258" r:id="rId9"/>
    <p:sldId id="259" r:id="rId10"/>
    <p:sldId id="260" r:id="rId11"/>
    <p:sldId id="320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4" r:id="rId24"/>
    <p:sldId id="292" r:id="rId25"/>
    <p:sldId id="294" r:id="rId26"/>
    <p:sldId id="295" r:id="rId27"/>
    <p:sldId id="296" r:id="rId28"/>
    <p:sldId id="297" r:id="rId29"/>
    <p:sldId id="298" r:id="rId30"/>
    <p:sldId id="299" r:id="rId31"/>
    <p:sldId id="300" r:id="rId32"/>
    <p:sldId id="301" r:id="rId33"/>
    <p:sldId id="302" r:id="rId34"/>
    <p:sldId id="303" r:id="rId35"/>
    <p:sldId id="304" r:id="rId36"/>
    <p:sldId id="305" r:id="rId37"/>
    <p:sldId id="319" r:id="rId38"/>
  </p:sldIdLst>
  <p:sldSz cx="9144000" cy="6858000" type="screen4x3"/>
  <p:notesSz cx="6797675" cy="9874250"/>
  <p:embeddedFontLst>
    <p:embeddedFont>
      <p:font typeface="Verdana" panose="020B0604030504040204" pitchFamily="34" charset="0"/>
      <p:regular r:id="rId40"/>
      <p:bold r:id="rId41"/>
      <p:italic r:id="rId42"/>
      <p:boldItalic r:id="rId43"/>
    </p:embeddedFont>
    <p:embeddedFont>
      <p:font typeface="Century Gothic" panose="020B0502020202020204" pitchFamily="34" charset="0"/>
      <p:regular r:id="rId44"/>
      <p:bold r:id="rId45"/>
      <p:italic r:id="rId46"/>
      <p:boldItalic r:id="rId47"/>
    </p:embeddedFont>
    <p:embeddedFont>
      <p:font typeface="Calibri" panose="020F0502020204030204" pitchFamily="34" charset="0"/>
      <p:regular r:id="rId48"/>
      <p:bold r:id="rId49"/>
      <p:italic r:id="rId50"/>
      <p:boldItalic r:id="rId5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80" roundtripDataSignature="AMtx7mj+V+yecSpE4IaRmdnVHbAc62z6b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1686" y="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font" Target="fonts/font3.fntdata"/><Relationship Id="rId47" Type="http://schemas.openxmlformats.org/officeDocument/2006/relationships/font" Target="fonts/font8.fntdata"/><Relationship Id="rId50" Type="http://schemas.openxmlformats.org/officeDocument/2006/relationships/font" Target="fonts/font11.fntdata"/><Relationship Id="rId84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font" Target="fonts/font7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font" Target="fonts/font2.fntdata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font" Target="fonts/font10.fntdata"/><Relationship Id="rId82" Type="http://schemas.openxmlformats.org/officeDocument/2006/relationships/viewProps" Target="view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font" Target="fonts/font5.fntdata"/><Relationship Id="rId8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font" Target="fonts/font4.fntdata"/><Relationship Id="rId48" Type="http://schemas.openxmlformats.org/officeDocument/2006/relationships/font" Target="fonts/font9.fntdata"/><Relationship Id="rId8" Type="http://schemas.openxmlformats.org/officeDocument/2006/relationships/slide" Target="slides/slide1.xml"/><Relationship Id="rId51" Type="http://schemas.openxmlformats.org/officeDocument/2006/relationships/font" Target="fonts/font12.fntdata"/><Relationship Id="rId80" Type="http://customschemas.google.com/relationships/presentationmetadata" Target="metadata"/><Relationship Id="rId3" Type="http://schemas.openxmlformats.org/officeDocument/2006/relationships/slideMaster" Target="slideMasters/slideMaster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Arkusz1!$A$2:$A$4</c:f>
              <c:strCache>
                <c:ptCount val="3"/>
                <c:pt idx="0">
                  <c:v>zwroty dłużników</c:v>
                </c:pt>
                <c:pt idx="1">
                  <c:v>budżet państwa + odsetki</c:v>
                </c:pt>
                <c:pt idx="2">
                  <c:v>20% OWW</c:v>
                </c:pt>
              </c:strCache>
            </c:strRef>
          </c:cat>
          <c:val>
            <c:numRef>
              <c:f>Arkusz1!$B$2:$B$4</c:f>
              <c:numCache>
                <c:formatCode>#,##0.00</c:formatCode>
                <c:ptCount val="3"/>
                <c:pt idx="0">
                  <c:v>80888.740000000005</c:v>
                </c:pt>
                <c:pt idx="1">
                  <c:v>69394.289999999994</c:v>
                </c:pt>
                <c:pt idx="2">
                  <c:v>11494.45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23F-413F-A247-F32070ACED46}"/>
            </c:ext>
          </c:extLst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Arkusz1!$A$2:$A$4</c:f>
              <c:strCache>
                <c:ptCount val="3"/>
                <c:pt idx="0">
                  <c:v>zwroty dłużników</c:v>
                </c:pt>
                <c:pt idx="1">
                  <c:v>budżet państwa + odsetki</c:v>
                </c:pt>
                <c:pt idx="2">
                  <c:v>20% OWW</c:v>
                </c:pt>
              </c:strCache>
            </c:strRef>
          </c:cat>
          <c:val>
            <c:numRef>
              <c:f>Arkusz1!$C$2:$C$4</c:f>
              <c:numCache>
                <c:formatCode>#,##0.00</c:formatCode>
                <c:ptCount val="3"/>
                <c:pt idx="0">
                  <c:v>65301.48</c:v>
                </c:pt>
                <c:pt idx="1">
                  <c:v>56749.57</c:v>
                </c:pt>
                <c:pt idx="2">
                  <c:v>8551.91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D23F-413F-A247-F32070ACED46}"/>
            </c:ext>
          </c:extLst>
        </c:ser>
        <c:ser>
          <c:idx val="2"/>
          <c:order val="2"/>
          <c:tx>
            <c:strRef>
              <c:f>Arkusz1!$D$1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Arkusz1!$A$2:$A$4</c:f>
              <c:strCache>
                <c:ptCount val="3"/>
                <c:pt idx="0">
                  <c:v>zwroty dłużników</c:v>
                </c:pt>
                <c:pt idx="1">
                  <c:v>budżet państwa + odsetki</c:v>
                </c:pt>
                <c:pt idx="2">
                  <c:v>20% OWW</c:v>
                </c:pt>
              </c:strCache>
            </c:strRef>
          </c:cat>
          <c:val>
            <c:numRef>
              <c:f>Arkusz1!$D$2:$D$4</c:f>
              <c:numCache>
                <c:formatCode>#,##0.00</c:formatCode>
                <c:ptCount val="3"/>
                <c:pt idx="0">
                  <c:v>101600.62</c:v>
                </c:pt>
                <c:pt idx="1">
                  <c:v>85048.38</c:v>
                </c:pt>
                <c:pt idx="2">
                  <c:v>16552.240000000002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D23F-413F-A247-F32070ACED4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64164864"/>
        <c:axId val="364159376"/>
      </c:barChart>
      <c:catAx>
        <c:axId val="3641648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364159376"/>
        <c:crosses val="autoZero"/>
        <c:auto val="1"/>
        <c:lblAlgn val="ctr"/>
        <c:lblOffset val="100"/>
        <c:noMultiLvlLbl val="0"/>
      </c:catAx>
      <c:valAx>
        <c:axId val="3641593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364164864"/>
        <c:crosses val="autoZero"/>
        <c:crossBetween val="between"/>
      </c:valAx>
      <c:spPr>
        <a:solidFill>
          <a:schemeClr val="bg1"/>
        </a:solidFill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8217477969892932"/>
          <c:y val="0.91331828608760146"/>
          <c:w val="0.26565783658485986"/>
          <c:h val="7.175636285453461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>
        <a:lumMod val="95000"/>
      </a:schemeClr>
    </a:solidFill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46400" cy="49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49687" y="0"/>
            <a:ext cx="2946400" cy="49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177925" y="1235075"/>
            <a:ext cx="4441825" cy="3330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79450" y="4752975"/>
            <a:ext cx="5438775" cy="388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9378950"/>
            <a:ext cx="2946400" cy="49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49687" y="9378950"/>
            <a:ext cx="2946400" cy="49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pl-PL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6589938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:notes"/>
          <p:cNvSpPr txBox="1">
            <a:spLocks noGrp="1"/>
          </p:cNvSpPr>
          <p:nvPr>
            <p:ph type="body" idx="1"/>
          </p:nvPr>
        </p:nvSpPr>
        <p:spPr>
          <a:xfrm>
            <a:off x="679450" y="4752975"/>
            <a:ext cx="5438775" cy="3886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77925" y="1235075"/>
            <a:ext cx="4441825" cy="3330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843681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12:notes"/>
          <p:cNvSpPr txBox="1">
            <a:spLocks noGrp="1"/>
          </p:cNvSpPr>
          <p:nvPr>
            <p:ph type="body" idx="1"/>
          </p:nvPr>
        </p:nvSpPr>
        <p:spPr>
          <a:xfrm>
            <a:off x="679450" y="4752975"/>
            <a:ext cx="5438775" cy="3886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4" name="Google Shape;444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77925" y="1235075"/>
            <a:ext cx="4441825" cy="3330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547784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13:notes"/>
          <p:cNvSpPr txBox="1">
            <a:spLocks noGrp="1"/>
          </p:cNvSpPr>
          <p:nvPr>
            <p:ph type="body" idx="1"/>
          </p:nvPr>
        </p:nvSpPr>
        <p:spPr>
          <a:xfrm>
            <a:off x="679450" y="4752975"/>
            <a:ext cx="5438775" cy="3886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7" name="Google Shape;467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77925" y="1235075"/>
            <a:ext cx="4441825" cy="3330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241160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p14:notes"/>
          <p:cNvSpPr txBox="1">
            <a:spLocks noGrp="1"/>
          </p:cNvSpPr>
          <p:nvPr>
            <p:ph type="body" idx="1"/>
          </p:nvPr>
        </p:nvSpPr>
        <p:spPr>
          <a:xfrm>
            <a:off x="679450" y="4752975"/>
            <a:ext cx="5438775" cy="3886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8" name="Google Shape;498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77925" y="1235075"/>
            <a:ext cx="4441825" cy="3330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500661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p15:notes"/>
          <p:cNvSpPr txBox="1">
            <a:spLocks noGrp="1"/>
          </p:cNvSpPr>
          <p:nvPr>
            <p:ph type="body" idx="1"/>
          </p:nvPr>
        </p:nvSpPr>
        <p:spPr>
          <a:xfrm>
            <a:off x="679450" y="4752975"/>
            <a:ext cx="5438775" cy="3886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0" name="Google Shape;520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77925" y="1235075"/>
            <a:ext cx="4441825" cy="3330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049360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p16:notes"/>
          <p:cNvSpPr txBox="1">
            <a:spLocks noGrp="1"/>
          </p:cNvSpPr>
          <p:nvPr>
            <p:ph type="body" idx="1"/>
          </p:nvPr>
        </p:nvSpPr>
        <p:spPr>
          <a:xfrm>
            <a:off x="679450" y="4752975"/>
            <a:ext cx="5438775" cy="3886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7" name="Google Shape;537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77925" y="1235075"/>
            <a:ext cx="4441825" cy="3330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219706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p17:notes"/>
          <p:cNvSpPr txBox="1">
            <a:spLocks noGrp="1"/>
          </p:cNvSpPr>
          <p:nvPr>
            <p:ph type="body" idx="1"/>
          </p:nvPr>
        </p:nvSpPr>
        <p:spPr>
          <a:xfrm>
            <a:off x="679450" y="4752975"/>
            <a:ext cx="5438775" cy="3886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1" name="Google Shape;561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77925" y="1235075"/>
            <a:ext cx="4441825" cy="3330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810590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605;p19:notes"/>
          <p:cNvSpPr txBox="1">
            <a:spLocks noGrp="1"/>
          </p:cNvSpPr>
          <p:nvPr>
            <p:ph type="body" idx="1"/>
          </p:nvPr>
        </p:nvSpPr>
        <p:spPr>
          <a:xfrm>
            <a:off x="679450" y="4752975"/>
            <a:ext cx="5438775" cy="3886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6" name="Google Shape;606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77925" y="1235075"/>
            <a:ext cx="4441825" cy="3330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1871903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4" name="Google Shape;1074;g34bb12cf471_2_434:notes"/>
          <p:cNvSpPr txBox="1">
            <a:spLocks noGrp="1"/>
          </p:cNvSpPr>
          <p:nvPr>
            <p:ph type="body" idx="1"/>
          </p:nvPr>
        </p:nvSpPr>
        <p:spPr>
          <a:xfrm>
            <a:off x="679450" y="4752975"/>
            <a:ext cx="5438775" cy="3886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5" name="Google Shape;1075;g34bb12cf471_2_4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77925" y="1235075"/>
            <a:ext cx="4441825" cy="3330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4452866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3" name="Google Shape;1113;g34bb12cf471_2_471:notes"/>
          <p:cNvSpPr txBox="1">
            <a:spLocks noGrp="1"/>
          </p:cNvSpPr>
          <p:nvPr>
            <p:ph type="body" idx="1"/>
          </p:nvPr>
        </p:nvSpPr>
        <p:spPr>
          <a:xfrm>
            <a:off x="679450" y="4752975"/>
            <a:ext cx="5438775" cy="3886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4" name="Google Shape;1114;g34bb12cf471_2_4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77925" y="1235075"/>
            <a:ext cx="4441825" cy="3330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480632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7" name="Google Shape;1137;g34bb12cf471_2_494:notes"/>
          <p:cNvSpPr txBox="1">
            <a:spLocks noGrp="1"/>
          </p:cNvSpPr>
          <p:nvPr>
            <p:ph type="body" idx="1"/>
          </p:nvPr>
        </p:nvSpPr>
        <p:spPr>
          <a:xfrm>
            <a:off x="679450" y="4752975"/>
            <a:ext cx="5438775" cy="3886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8" name="Google Shape;1138;g34bb12cf471_2_4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77925" y="1235075"/>
            <a:ext cx="4441825" cy="3330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858009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:notes"/>
          <p:cNvSpPr txBox="1">
            <a:spLocks noGrp="1"/>
          </p:cNvSpPr>
          <p:nvPr>
            <p:ph type="body" idx="1"/>
          </p:nvPr>
        </p:nvSpPr>
        <p:spPr>
          <a:xfrm>
            <a:off x="679450" y="4752975"/>
            <a:ext cx="5438775" cy="3886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77925" y="1235075"/>
            <a:ext cx="4441825" cy="3330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9525031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" name="Google Shape;1157;g34bb12cf471_2_513:notes"/>
          <p:cNvSpPr txBox="1">
            <a:spLocks noGrp="1"/>
          </p:cNvSpPr>
          <p:nvPr>
            <p:ph type="body" idx="1"/>
          </p:nvPr>
        </p:nvSpPr>
        <p:spPr>
          <a:xfrm>
            <a:off x="679450" y="4752975"/>
            <a:ext cx="5438775" cy="3886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8" name="Google Shape;1158;g34bb12cf471_2_5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77925" y="1235075"/>
            <a:ext cx="4441825" cy="3330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1171494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8" name="Google Shape;1178;g34bb12cf471_2_533:notes"/>
          <p:cNvSpPr txBox="1">
            <a:spLocks noGrp="1"/>
          </p:cNvSpPr>
          <p:nvPr>
            <p:ph type="body" idx="1"/>
          </p:nvPr>
        </p:nvSpPr>
        <p:spPr>
          <a:xfrm>
            <a:off x="679450" y="4752975"/>
            <a:ext cx="5438775" cy="3886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9" name="Google Shape;1179;g34bb12cf471_2_5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77925" y="1235075"/>
            <a:ext cx="4441825" cy="3330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9060150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0" name="Google Shape;1200;g34bb12cf471_2_554:notes"/>
          <p:cNvSpPr txBox="1">
            <a:spLocks noGrp="1"/>
          </p:cNvSpPr>
          <p:nvPr>
            <p:ph type="body" idx="1"/>
          </p:nvPr>
        </p:nvSpPr>
        <p:spPr>
          <a:xfrm>
            <a:off x="679450" y="4752975"/>
            <a:ext cx="5438775" cy="3886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1" name="Google Shape;1201;g34bb12cf471_2_5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77925" y="1235075"/>
            <a:ext cx="4441825" cy="3330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3995028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2" name="Google Shape;1222;g34bb12cf471_2_575:notes"/>
          <p:cNvSpPr txBox="1">
            <a:spLocks noGrp="1"/>
          </p:cNvSpPr>
          <p:nvPr>
            <p:ph type="body" idx="1"/>
          </p:nvPr>
        </p:nvSpPr>
        <p:spPr>
          <a:xfrm>
            <a:off x="679450" y="4752975"/>
            <a:ext cx="5438775" cy="3886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3" name="Google Shape;1223;g34bb12cf471_2_5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77925" y="1235075"/>
            <a:ext cx="4441825" cy="3330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941716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4" name="Google Shape;1244;g34bb12cf471_2_596:notes"/>
          <p:cNvSpPr txBox="1">
            <a:spLocks noGrp="1"/>
          </p:cNvSpPr>
          <p:nvPr>
            <p:ph type="body" idx="1"/>
          </p:nvPr>
        </p:nvSpPr>
        <p:spPr>
          <a:xfrm>
            <a:off x="679450" y="4752975"/>
            <a:ext cx="5438775" cy="3886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5" name="Google Shape;1245;g34bb12cf471_2_5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77925" y="1235075"/>
            <a:ext cx="4441825" cy="3330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5704344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2" name="Google Shape;1262;g34bb12cf471_2_613:notes"/>
          <p:cNvSpPr txBox="1">
            <a:spLocks noGrp="1"/>
          </p:cNvSpPr>
          <p:nvPr>
            <p:ph type="body" idx="1"/>
          </p:nvPr>
        </p:nvSpPr>
        <p:spPr>
          <a:xfrm>
            <a:off x="679450" y="4752975"/>
            <a:ext cx="5438775" cy="3886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3" name="Google Shape;1263;g34bb12cf471_2_6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77925" y="1235075"/>
            <a:ext cx="4441825" cy="3330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4002974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9" name="Google Shape;1279;g34bb12cf471_2_629:notes"/>
          <p:cNvSpPr txBox="1">
            <a:spLocks noGrp="1"/>
          </p:cNvSpPr>
          <p:nvPr>
            <p:ph type="body" idx="1"/>
          </p:nvPr>
        </p:nvSpPr>
        <p:spPr>
          <a:xfrm>
            <a:off x="679450" y="4752975"/>
            <a:ext cx="5438775" cy="3886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0" name="Google Shape;1280;g34bb12cf471_2_6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77925" y="1235075"/>
            <a:ext cx="4441825" cy="3330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5075023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7" name="Google Shape;1297;g34bb12cf471_2_646:notes"/>
          <p:cNvSpPr txBox="1">
            <a:spLocks noGrp="1"/>
          </p:cNvSpPr>
          <p:nvPr>
            <p:ph type="body" idx="1"/>
          </p:nvPr>
        </p:nvSpPr>
        <p:spPr>
          <a:xfrm>
            <a:off x="679450" y="4752975"/>
            <a:ext cx="5438775" cy="3886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8" name="Google Shape;1298;g34bb12cf471_2_6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77925" y="1235075"/>
            <a:ext cx="4441825" cy="3330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0348473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6" name="Google Shape;1316;g34bb12cf471_2_664:notes"/>
          <p:cNvSpPr txBox="1">
            <a:spLocks noGrp="1"/>
          </p:cNvSpPr>
          <p:nvPr>
            <p:ph type="body" idx="1"/>
          </p:nvPr>
        </p:nvSpPr>
        <p:spPr>
          <a:xfrm>
            <a:off x="679450" y="4752975"/>
            <a:ext cx="5438775" cy="3886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7" name="Google Shape;1317;g34bb12cf471_2_6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77925" y="1235075"/>
            <a:ext cx="4441825" cy="3330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4451719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9" name="Google Shape;1339;g34bb12cf471_2_686:notes"/>
          <p:cNvSpPr txBox="1">
            <a:spLocks noGrp="1"/>
          </p:cNvSpPr>
          <p:nvPr>
            <p:ph type="body" idx="1"/>
          </p:nvPr>
        </p:nvSpPr>
        <p:spPr>
          <a:xfrm>
            <a:off x="679450" y="4752975"/>
            <a:ext cx="5438775" cy="3886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0" name="Google Shape;1340;g34bb12cf471_2_6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77925" y="1235075"/>
            <a:ext cx="4441825" cy="3330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949366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4:notes"/>
          <p:cNvSpPr txBox="1">
            <a:spLocks noGrp="1"/>
          </p:cNvSpPr>
          <p:nvPr>
            <p:ph type="body" idx="1"/>
          </p:nvPr>
        </p:nvSpPr>
        <p:spPr>
          <a:xfrm>
            <a:off x="679450" y="4752975"/>
            <a:ext cx="5438775" cy="3886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77925" y="1235075"/>
            <a:ext cx="4441825" cy="3330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9679586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1" name="Google Shape;1621;p32:notes"/>
          <p:cNvSpPr txBox="1">
            <a:spLocks noGrp="1"/>
          </p:cNvSpPr>
          <p:nvPr>
            <p:ph type="body" idx="1"/>
          </p:nvPr>
        </p:nvSpPr>
        <p:spPr>
          <a:xfrm>
            <a:off x="679450" y="4752975"/>
            <a:ext cx="5438775" cy="3886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2" name="Google Shape;1622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77925" y="1235075"/>
            <a:ext cx="4441825" cy="3330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978601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5:notes"/>
          <p:cNvSpPr txBox="1">
            <a:spLocks noGrp="1"/>
          </p:cNvSpPr>
          <p:nvPr>
            <p:ph type="body" idx="1"/>
          </p:nvPr>
        </p:nvSpPr>
        <p:spPr>
          <a:xfrm>
            <a:off x="679450" y="4752975"/>
            <a:ext cx="5438775" cy="3886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77925" y="1235075"/>
            <a:ext cx="4441825" cy="3330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476589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7:notes"/>
          <p:cNvSpPr txBox="1">
            <a:spLocks noGrp="1"/>
          </p:cNvSpPr>
          <p:nvPr>
            <p:ph type="body" idx="1"/>
          </p:nvPr>
        </p:nvSpPr>
        <p:spPr>
          <a:xfrm>
            <a:off x="679450" y="4752975"/>
            <a:ext cx="5438775" cy="3886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" name="Google Shape;28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77925" y="1235075"/>
            <a:ext cx="4441825" cy="3330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117678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8:notes"/>
          <p:cNvSpPr txBox="1">
            <a:spLocks noGrp="1"/>
          </p:cNvSpPr>
          <p:nvPr>
            <p:ph type="body" idx="1"/>
          </p:nvPr>
        </p:nvSpPr>
        <p:spPr>
          <a:xfrm>
            <a:off x="679450" y="4752975"/>
            <a:ext cx="5438775" cy="3886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" name="Google Shape;32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77925" y="1235075"/>
            <a:ext cx="4441825" cy="3330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80922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9:notes"/>
          <p:cNvSpPr txBox="1">
            <a:spLocks noGrp="1"/>
          </p:cNvSpPr>
          <p:nvPr>
            <p:ph type="body" idx="1"/>
          </p:nvPr>
        </p:nvSpPr>
        <p:spPr>
          <a:xfrm>
            <a:off x="679450" y="4752975"/>
            <a:ext cx="5438775" cy="3886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" name="Google Shape;362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77925" y="1235075"/>
            <a:ext cx="4441825" cy="3330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690222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10:notes"/>
          <p:cNvSpPr txBox="1">
            <a:spLocks noGrp="1"/>
          </p:cNvSpPr>
          <p:nvPr>
            <p:ph type="body" idx="1"/>
          </p:nvPr>
        </p:nvSpPr>
        <p:spPr>
          <a:xfrm>
            <a:off x="679450" y="4752975"/>
            <a:ext cx="5438775" cy="3886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" name="Google Shape;38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77925" y="1235075"/>
            <a:ext cx="4441825" cy="3330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405163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11:notes"/>
          <p:cNvSpPr txBox="1">
            <a:spLocks noGrp="1"/>
          </p:cNvSpPr>
          <p:nvPr>
            <p:ph type="body" idx="1"/>
          </p:nvPr>
        </p:nvSpPr>
        <p:spPr>
          <a:xfrm>
            <a:off x="679450" y="4752975"/>
            <a:ext cx="5438775" cy="3886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0" name="Google Shape;420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77925" y="1235075"/>
            <a:ext cx="4441825" cy="3330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793359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ajd tytułowy" type="title">
  <p:cSld name="TITLE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4"/>
          <p:cNvSpPr txBox="1"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44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34"/>
          <p:cNvSpPr txBox="1"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36576" lvl="0" algn="r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lt1"/>
                </a:solidFill>
              </a:defRPr>
            </a:lvl1pPr>
            <a:lvl2pPr lvl="1" algn="ctr">
              <a:spcBef>
                <a:spcPts val="360"/>
              </a:spcBef>
              <a:spcAft>
                <a:spcPts val="0"/>
              </a:spcAft>
              <a:buSzPts val="1710"/>
              <a:buNone/>
              <a:defRPr/>
            </a:lvl2pPr>
            <a:lvl3pPr lvl="2" algn="ctr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3pPr>
            <a:lvl4pPr lvl="3" algn="ctr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4pPr>
            <a:lvl5pPr lvl="4" algn="ctr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5pPr>
            <a:lvl6pPr lvl="5" algn="ctr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6pPr>
            <a:lvl7pPr lvl="6" algn="ctr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7pPr>
            <a:lvl8pPr lvl="7" algn="ctr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8pPr>
            <a:lvl9pPr lvl="8" algn="ctr">
              <a:spcBef>
                <a:spcPts val="36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34"/>
          <p:cNvSpPr txBox="1">
            <a:spLocks noGrp="1"/>
          </p:cNvSpPr>
          <p:nvPr>
            <p:ph type="dt" idx="10"/>
          </p:nvPr>
        </p:nvSpPr>
        <p:spPr>
          <a:xfrm>
            <a:off x="1371600" y="6011862"/>
            <a:ext cx="5791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4"/>
          <p:cNvSpPr txBox="1">
            <a:spLocks noGrp="1"/>
          </p:cNvSpPr>
          <p:nvPr>
            <p:ph type="ftr" idx="11"/>
          </p:nvPr>
        </p:nvSpPr>
        <p:spPr>
          <a:xfrm>
            <a:off x="1371600" y="5649912"/>
            <a:ext cx="5791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34"/>
          <p:cNvSpPr txBox="1">
            <a:spLocks noGrp="1"/>
          </p:cNvSpPr>
          <p:nvPr>
            <p:ph type="sldNum" idx="12"/>
          </p:nvPr>
        </p:nvSpPr>
        <p:spPr>
          <a:xfrm>
            <a:off x="8391525" y="5753100"/>
            <a:ext cx="50323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Century Gothic"/>
              <a:buNone/>
              <a:defRPr sz="1300" b="0" i="0" u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Century Gothic"/>
              <a:buNone/>
              <a:defRPr sz="1300" b="0" i="0" u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Century Gothic"/>
              <a:buNone/>
              <a:defRPr sz="1300" b="0" i="0" u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Century Gothic"/>
              <a:buNone/>
              <a:defRPr sz="1300" b="0" i="0" u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Century Gothic"/>
              <a:buNone/>
              <a:defRPr sz="1300" b="0" i="0" u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Century Gothic"/>
              <a:buNone/>
              <a:defRPr sz="1300" b="0" i="0" u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Century Gothic"/>
              <a:buNone/>
              <a:defRPr sz="1300" b="0" i="0" u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Century Gothic"/>
              <a:buNone/>
              <a:defRPr sz="1300" b="0" i="0" u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Century Gothic"/>
              <a:buNone/>
              <a:defRPr sz="1300" b="0" i="0" u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Zawartość z podpisem" type="objTx">
  <p:cSld name="OBJECT_WITH_CAPTION_TEXT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48"/>
          <p:cNvSpPr txBox="1">
            <a:spLocks noGrp="1"/>
          </p:cNvSpPr>
          <p:nvPr>
            <p:ph type="title"/>
          </p:nvPr>
        </p:nvSpPr>
        <p:spPr>
          <a:xfrm rot="-5400000">
            <a:off x="-2295144" y="2882264"/>
            <a:ext cx="59436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R="18288" lvl="0" algn="r">
              <a:spcBef>
                <a:spcPts val="0"/>
              </a:spcBef>
              <a:spcAft>
                <a:spcPts val="0"/>
              </a:spcAft>
              <a:buClr>
                <a:srgbClr val="FFC453"/>
              </a:buClr>
              <a:buSzPts val="2900"/>
              <a:buFont typeface="Century Gothic"/>
              <a:buNone/>
              <a:defRPr sz="2900" b="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48"/>
          <p:cNvSpPr txBox="1">
            <a:spLocks noGrp="1"/>
          </p:cNvSpPr>
          <p:nvPr>
            <p:ph type="body" idx="1"/>
          </p:nvPr>
        </p:nvSpPr>
        <p:spPr>
          <a:xfrm>
            <a:off x="1135856" y="367664"/>
            <a:ext cx="2438400" cy="594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12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SzPts val="114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117" name="Google Shape;117;p48"/>
          <p:cNvSpPr txBox="1">
            <a:spLocks noGrp="1"/>
          </p:cNvSpPr>
          <p:nvPr>
            <p:ph type="body" idx="2"/>
          </p:nvPr>
        </p:nvSpPr>
        <p:spPr>
          <a:xfrm>
            <a:off x="3651250" y="320040"/>
            <a:ext cx="5276088" cy="5989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0"/>
              </a:spcBef>
              <a:spcAft>
                <a:spcPts val="0"/>
              </a:spcAft>
              <a:buSzPts val="2400"/>
              <a:buChar char="⦿"/>
              <a:defRPr sz="3000"/>
            </a:lvl1pPr>
            <a:lvl2pPr marL="914400" lvl="1" indent="-385444" algn="l">
              <a:spcBef>
                <a:spcPts val="520"/>
              </a:spcBef>
              <a:spcAft>
                <a:spcPts val="0"/>
              </a:spcAft>
              <a:buSzPts val="2470"/>
              <a:buChar char="›"/>
              <a:defRPr sz="26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SzPts val="2400"/>
              <a:buChar char="●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SzPts val="2000"/>
              <a:buChar char="●"/>
              <a:defRPr sz="20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118" name="Google Shape;118;p48"/>
          <p:cNvSpPr txBox="1">
            <a:spLocks noGrp="1"/>
          </p:cNvSpPr>
          <p:nvPr>
            <p:ph type="dt" idx="10"/>
          </p:nvPr>
        </p:nvSpPr>
        <p:spPr>
          <a:xfrm>
            <a:off x="6278562" y="6556375"/>
            <a:ext cx="2133600" cy="301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48"/>
          <p:cNvSpPr txBox="1">
            <a:spLocks noGrp="1"/>
          </p:cNvSpPr>
          <p:nvPr>
            <p:ph type="ftr" idx="11"/>
          </p:nvPr>
        </p:nvSpPr>
        <p:spPr>
          <a:xfrm>
            <a:off x="1135062" y="6556375"/>
            <a:ext cx="5143500" cy="301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48"/>
          <p:cNvSpPr txBox="1">
            <a:spLocks noGrp="1"/>
          </p:cNvSpPr>
          <p:nvPr>
            <p:ph type="sldNum" idx="12"/>
          </p:nvPr>
        </p:nvSpPr>
        <p:spPr>
          <a:xfrm>
            <a:off x="8410575" y="6556375"/>
            <a:ext cx="503237" cy="301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entury Gothic"/>
              <a:buNone/>
              <a:defRPr sz="900" b="0" i="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entury Gothic"/>
              <a:buNone/>
              <a:defRPr sz="900" b="0" i="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entury Gothic"/>
              <a:buNone/>
              <a:defRPr sz="900" b="0" i="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entury Gothic"/>
              <a:buNone/>
              <a:defRPr sz="900" b="0" i="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entury Gothic"/>
              <a:buNone/>
              <a:defRPr sz="900" b="0" i="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entury Gothic"/>
              <a:buNone/>
              <a:defRPr sz="900" b="0" i="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entury Gothic"/>
              <a:buNone/>
              <a:defRPr sz="900" b="0" i="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entury Gothic"/>
              <a:buNone/>
              <a:defRPr sz="900" b="0" i="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entury Gothic"/>
              <a:buNone/>
              <a:defRPr sz="900" b="0" i="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braz z podpisem" type="picTx">
  <p:cSld name="PICTURE_WITH_CAPTION_TEXT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50"/>
          <p:cNvSpPr txBox="1">
            <a:spLocks noGrp="1"/>
          </p:cNvSpPr>
          <p:nvPr>
            <p:ph type="title"/>
          </p:nvPr>
        </p:nvSpPr>
        <p:spPr>
          <a:xfrm rot="-5400000">
            <a:off x="-2523744" y="2894096"/>
            <a:ext cx="64008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FFC453"/>
              </a:buClr>
              <a:buSzPts val="3000"/>
              <a:buFont typeface="Century Gothic"/>
              <a:buNone/>
              <a:defRPr sz="3000" b="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50"/>
          <p:cNvSpPr>
            <a:spLocks noGrp="1"/>
          </p:cNvSpPr>
          <p:nvPr>
            <p:ph type="pic" idx="2"/>
          </p:nvPr>
        </p:nvSpPr>
        <p:spPr>
          <a:xfrm>
            <a:off x="1138237" y="373966"/>
            <a:ext cx="7333488" cy="5486400"/>
          </a:xfrm>
          <a:prstGeom prst="rect">
            <a:avLst/>
          </a:prstGeom>
          <a:solidFill>
            <a:srgbClr val="414857"/>
          </a:solidFill>
          <a:ln>
            <a:noFill/>
          </a:ln>
        </p:spPr>
      </p:sp>
      <p:sp>
        <p:nvSpPr>
          <p:cNvPr id="130" name="Google Shape;130;p50"/>
          <p:cNvSpPr txBox="1">
            <a:spLocks noGrp="1"/>
          </p:cNvSpPr>
          <p:nvPr>
            <p:ph type="body" idx="1"/>
          </p:nvPr>
        </p:nvSpPr>
        <p:spPr>
          <a:xfrm>
            <a:off x="1143000" y="5867400"/>
            <a:ext cx="7333488" cy="685800"/>
          </a:xfrm>
          <a:prstGeom prst="rect">
            <a:avLst/>
          </a:prstGeom>
          <a:solidFill>
            <a:schemeClr val="accent1">
              <a:alpha val="14901"/>
            </a:schemeClr>
          </a:solidFill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120"/>
              <a:buNone/>
              <a:defRPr sz="1400"/>
            </a:lvl1pPr>
            <a:lvl2pPr marL="914400" lvl="1" indent="-300990" algn="l">
              <a:spcBef>
                <a:spcPts val="240"/>
              </a:spcBef>
              <a:spcAft>
                <a:spcPts val="0"/>
              </a:spcAft>
              <a:buSzPts val="1140"/>
              <a:buChar char="›"/>
              <a:defRPr sz="1200"/>
            </a:lvl2pPr>
            <a:lvl3pPr marL="1371600" lvl="2" indent="-292100" algn="l">
              <a:spcBef>
                <a:spcPts val="200"/>
              </a:spcBef>
              <a:spcAft>
                <a:spcPts val="0"/>
              </a:spcAft>
              <a:buSzPts val="1000"/>
              <a:buChar char="●"/>
              <a:defRPr sz="1000"/>
            </a:lvl3pPr>
            <a:lvl4pPr marL="1828800" lvl="3" indent="-285750" algn="l">
              <a:spcBef>
                <a:spcPts val="180"/>
              </a:spcBef>
              <a:spcAft>
                <a:spcPts val="0"/>
              </a:spcAft>
              <a:buSzPts val="900"/>
              <a:buChar char="●"/>
              <a:defRPr sz="900"/>
            </a:lvl4pPr>
            <a:lvl5pPr marL="2286000" lvl="4" indent="-285750" algn="l">
              <a:spcBef>
                <a:spcPts val="180"/>
              </a:spcBef>
              <a:spcAft>
                <a:spcPts val="0"/>
              </a:spcAft>
              <a:buSzPts val="900"/>
              <a:buChar char="●"/>
              <a:defRPr sz="9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131" name="Google Shape;131;p50"/>
          <p:cNvSpPr txBox="1">
            <a:spLocks noGrp="1"/>
          </p:cNvSpPr>
          <p:nvPr>
            <p:ph type="dt" idx="10"/>
          </p:nvPr>
        </p:nvSpPr>
        <p:spPr>
          <a:xfrm>
            <a:off x="6108700" y="6556375"/>
            <a:ext cx="2101850" cy="301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50"/>
          <p:cNvSpPr txBox="1">
            <a:spLocks noGrp="1"/>
          </p:cNvSpPr>
          <p:nvPr>
            <p:ph type="ftr" idx="11"/>
          </p:nvPr>
        </p:nvSpPr>
        <p:spPr>
          <a:xfrm>
            <a:off x="1169987" y="6557962"/>
            <a:ext cx="4948237" cy="301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50"/>
          <p:cNvSpPr txBox="1">
            <a:spLocks noGrp="1"/>
          </p:cNvSpPr>
          <p:nvPr>
            <p:ph type="sldNum" idx="12"/>
          </p:nvPr>
        </p:nvSpPr>
        <p:spPr>
          <a:xfrm>
            <a:off x="8216900" y="6556375"/>
            <a:ext cx="366712" cy="301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entury Gothic"/>
              <a:buNone/>
              <a:defRPr sz="900" b="0" i="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entury Gothic"/>
              <a:buNone/>
              <a:defRPr sz="900" b="0" i="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entury Gothic"/>
              <a:buNone/>
              <a:defRPr sz="900" b="0" i="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entury Gothic"/>
              <a:buNone/>
              <a:defRPr sz="900" b="0" i="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entury Gothic"/>
              <a:buNone/>
              <a:defRPr sz="900" b="0" i="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entury Gothic"/>
              <a:buNone/>
              <a:defRPr sz="900" b="0" i="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entury Gothic"/>
              <a:buNone/>
              <a:defRPr sz="900" b="0" i="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entury Gothic"/>
              <a:buNone/>
              <a:defRPr sz="900" b="0" i="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entury Gothic"/>
              <a:buNone/>
              <a:defRPr sz="900" b="0" i="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ytuł i zawartość" type="obj">
  <p:cSld name="OBJEC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36"/>
          <p:cNvSpPr txBox="1"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36"/>
          <p:cNvSpPr txBox="1">
            <a:spLocks noGrp="1"/>
          </p:cNvSpPr>
          <p:nvPr>
            <p:ph type="body" idx="1"/>
          </p:nvPr>
        </p:nvSpPr>
        <p:spPr>
          <a:xfrm>
            <a:off x="457200" y="1882808"/>
            <a:ext cx="822960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20040" algn="l">
              <a:spcBef>
                <a:spcPts val="360"/>
              </a:spcBef>
              <a:spcAft>
                <a:spcPts val="0"/>
              </a:spcAft>
              <a:buSzPts val="1440"/>
              <a:buChar char="⦿"/>
              <a:defRPr/>
            </a:lvl1pPr>
            <a:lvl2pPr marL="914400" lvl="1" indent="-337185" algn="l">
              <a:spcBef>
                <a:spcPts val="360"/>
              </a:spcBef>
              <a:spcAft>
                <a:spcPts val="0"/>
              </a:spcAft>
              <a:buSzPts val="1710"/>
              <a:buChar char="›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37" name="Google Shape;37;p36"/>
          <p:cNvSpPr txBox="1">
            <a:spLocks noGrp="1"/>
          </p:cNvSpPr>
          <p:nvPr>
            <p:ph type="dt" idx="10"/>
          </p:nvPr>
        </p:nvSpPr>
        <p:spPr>
          <a:xfrm>
            <a:off x="4791075" y="6480175"/>
            <a:ext cx="2133600" cy="301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36"/>
          <p:cNvSpPr txBox="1">
            <a:spLocks noGrp="1"/>
          </p:cNvSpPr>
          <p:nvPr>
            <p:ph type="ftr" idx="11"/>
          </p:nvPr>
        </p:nvSpPr>
        <p:spPr>
          <a:xfrm>
            <a:off x="457200" y="6481762"/>
            <a:ext cx="4259262" cy="300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36"/>
          <p:cNvSpPr txBox="1">
            <a:spLocks noGrp="1"/>
          </p:cNvSpPr>
          <p:nvPr>
            <p:ph type="sldNum" idx="12"/>
          </p:nvPr>
        </p:nvSpPr>
        <p:spPr>
          <a:xfrm>
            <a:off x="7589837" y="6481762"/>
            <a:ext cx="503237" cy="301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entury Gothic"/>
              <a:buNone/>
              <a:defRPr sz="1200" b="0" i="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entury Gothic"/>
              <a:buNone/>
              <a:defRPr sz="1200" b="0" i="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entury Gothic"/>
              <a:buNone/>
              <a:defRPr sz="1200" b="0" i="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entury Gothic"/>
              <a:buNone/>
              <a:defRPr sz="1200" b="0" i="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entury Gothic"/>
              <a:buNone/>
              <a:defRPr sz="1200" b="0" i="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entury Gothic"/>
              <a:buNone/>
              <a:defRPr sz="1200" b="0" i="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entury Gothic"/>
              <a:buNone/>
              <a:defRPr sz="1200" b="0" i="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entury Gothic"/>
              <a:buNone/>
              <a:defRPr sz="1200" b="0" i="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entury Gothic"/>
              <a:buNone/>
              <a:defRPr sz="1200" b="0" i="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usty" type="blank">
  <p:cSld name="BLANK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8"/>
          <p:cNvSpPr txBox="1">
            <a:spLocks noGrp="1"/>
          </p:cNvSpPr>
          <p:nvPr>
            <p:ph type="dt" idx="10"/>
          </p:nvPr>
        </p:nvSpPr>
        <p:spPr>
          <a:xfrm>
            <a:off x="4791075" y="6481762"/>
            <a:ext cx="2133600" cy="301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8"/>
          <p:cNvSpPr txBox="1">
            <a:spLocks noGrp="1"/>
          </p:cNvSpPr>
          <p:nvPr>
            <p:ph type="ftr" idx="11"/>
          </p:nvPr>
        </p:nvSpPr>
        <p:spPr>
          <a:xfrm>
            <a:off x="457200" y="6481762"/>
            <a:ext cx="4259262" cy="301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8"/>
          <p:cNvSpPr txBox="1">
            <a:spLocks noGrp="1"/>
          </p:cNvSpPr>
          <p:nvPr>
            <p:ph type="sldNum" idx="12"/>
          </p:nvPr>
        </p:nvSpPr>
        <p:spPr>
          <a:xfrm>
            <a:off x="7589837" y="6481762"/>
            <a:ext cx="503237" cy="301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entury Gothic"/>
              <a:buNone/>
              <a:defRPr sz="1200" b="0" i="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entury Gothic"/>
              <a:buNone/>
              <a:defRPr sz="1200" b="0" i="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entury Gothic"/>
              <a:buNone/>
              <a:defRPr sz="1200" b="0" i="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entury Gothic"/>
              <a:buNone/>
              <a:defRPr sz="1200" b="0" i="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entury Gothic"/>
              <a:buNone/>
              <a:defRPr sz="1200" b="0" i="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entury Gothic"/>
              <a:buNone/>
              <a:defRPr sz="1200" b="0" i="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entury Gothic"/>
              <a:buNone/>
              <a:defRPr sz="1200" b="0" i="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entury Gothic"/>
              <a:buNone/>
              <a:defRPr sz="1200" b="0" i="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entury Gothic"/>
              <a:buNone/>
              <a:defRPr sz="1200" b="0" i="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ylko tytuł" type="title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39"/>
          <p:cNvSpPr txBox="1">
            <a:spLocks noGrp="1"/>
          </p:cNvSpPr>
          <p:nvPr>
            <p:ph type="title"/>
          </p:nvPr>
        </p:nvSpPr>
        <p:spPr>
          <a:xfrm>
            <a:off x="457200" y="268287"/>
            <a:ext cx="8229600" cy="1398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39"/>
          <p:cNvSpPr txBox="1">
            <a:spLocks noGrp="1"/>
          </p:cNvSpPr>
          <p:nvPr>
            <p:ph type="dt" idx="10"/>
          </p:nvPr>
        </p:nvSpPr>
        <p:spPr>
          <a:xfrm>
            <a:off x="4791075" y="6481762"/>
            <a:ext cx="2133600" cy="301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9"/>
          <p:cNvSpPr txBox="1">
            <a:spLocks noGrp="1"/>
          </p:cNvSpPr>
          <p:nvPr>
            <p:ph type="ftr" idx="11"/>
          </p:nvPr>
        </p:nvSpPr>
        <p:spPr>
          <a:xfrm>
            <a:off x="457200" y="6481762"/>
            <a:ext cx="4259262" cy="301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9"/>
          <p:cNvSpPr txBox="1">
            <a:spLocks noGrp="1"/>
          </p:cNvSpPr>
          <p:nvPr>
            <p:ph type="sldNum" idx="12"/>
          </p:nvPr>
        </p:nvSpPr>
        <p:spPr>
          <a:xfrm>
            <a:off x="7589837" y="6481762"/>
            <a:ext cx="503237" cy="301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entury Gothic"/>
              <a:buNone/>
              <a:defRPr sz="1200" b="0" i="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entury Gothic"/>
              <a:buNone/>
              <a:defRPr sz="1200" b="0" i="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entury Gothic"/>
              <a:buNone/>
              <a:defRPr sz="1200" b="0" i="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entury Gothic"/>
              <a:buNone/>
              <a:defRPr sz="1200" b="0" i="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entury Gothic"/>
              <a:buNone/>
              <a:defRPr sz="1200" b="0" i="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entury Gothic"/>
              <a:buNone/>
              <a:defRPr sz="1200" b="0" i="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entury Gothic"/>
              <a:buNone/>
              <a:defRPr sz="1200" b="0" i="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entury Gothic"/>
              <a:buNone/>
              <a:defRPr sz="1200" b="0" i="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entury Gothic"/>
              <a:buNone/>
              <a:defRPr sz="1200" b="0" i="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ytuł pionowy i tekst" type="vertTitleAndTx">
  <p:cSld name="VERTICAL_TITLE_AND_VERTICAL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40"/>
          <p:cNvSpPr txBox="1">
            <a:spLocks noGrp="1"/>
          </p:cNvSpPr>
          <p:nvPr>
            <p:ph type="title"/>
          </p:nvPr>
        </p:nvSpPr>
        <p:spPr>
          <a:xfrm rot="5400000">
            <a:off x="4991100" y="2171700"/>
            <a:ext cx="5486400" cy="19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0"/>
          <p:cNvSpPr txBox="1">
            <a:spLocks noGrp="1"/>
          </p:cNvSpPr>
          <p:nvPr>
            <p:ph type="body" idx="1"/>
          </p:nvPr>
        </p:nvSpPr>
        <p:spPr>
          <a:xfrm rot="5400000">
            <a:off x="838200" y="0"/>
            <a:ext cx="5486400" cy="624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20040" algn="l">
              <a:spcBef>
                <a:spcPts val="360"/>
              </a:spcBef>
              <a:spcAft>
                <a:spcPts val="0"/>
              </a:spcAft>
              <a:buSzPts val="1440"/>
              <a:buChar char="⦿"/>
              <a:defRPr/>
            </a:lvl1pPr>
            <a:lvl2pPr marL="914400" lvl="1" indent="-337185" algn="l">
              <a:spcBef>
                <a:spcPts val="360"/>
              </a:spcBef>
              <a:spcAft>
                <a:spcPts val="0"/>
              </a:spcAft>
              <a:buSzPts val="1710"/>
              <a:buChar char="›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61" name="Google Shape;61;p40"/>
          <p:cNvSpPr txBox="1">
            <a:spLocks noGrp="1"/>
          </p:cNvSpPr>
          <p:nvPr>
            <p:ph type="dt" idx="10"/>
          </p:nvPr>
        </p:nvSpPr>
        <p:spPr>
          <a:xfrm>
            <a:off x="4791075" y="6481762"/>
            <a:ext cx="2133600" cy="301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40"/>
          <p:cNvSpPr txBox="1">
            <a:spLocks noGrp="1"/>
          </p:cNvSpPr>
          <p:nvPr>
            <p:ph type="ftr" idx="11"/>
          </p:nvPr>
        </p:nvSpPr>
        <p:spPr>
          <a:xfrm>
            <a:off x="457200" y="6481762"/>
            <a:ext cx="4259262" cy="301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0"/>
          <p:cNvSpPr txBox="1">
            <a:spLocks noGrp="1"/>
          </p:cNvSpPr>
          <p:nvPr>
            <p:ph type="sldNum" idx="12"/>
          </p:nvPr>
        </p:nvSpPr>
        <p:spPr>
          <a:xfrm>
            <a:off x="7589837" y="6481762"/>
            <a:ext cx="503237" cy="301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entury Gothic"/>
              <a:buNone/>
              <a:defRPr sz="1200" b="0" i="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entury Gothic"/>
              <a:buNone/>
              <a:defRPr sz="1200" b="0" i="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entury Gothic"/>
              <a:buNone/>
              <a:defRPr sz="1200" b="0" i="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entury Gothic"/>
              <a:buNone/>
              <a:defRPr sz="1200" b="0" i="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entury Gothic"/>
              <a:buNone/>
              <a:defRPr sz="1200" b="0" i="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entury Gothic"/>
              <a:buNone/>
              <a:defRPr sz="1200" b="0" i="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entury Gothic"/>
              <a:buNone/>
              <a:defRPr sz="1200" b="0" i="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entury Gothic"/>
              <a:buNone/>
              <a:defRPr sz="1200" b="0" i="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entury Gothic"/>
              <a:buNone/>
              <a:defRPr sz="1200" b="0" i="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ytuł i tekst pionowy" type="vertTx">
  <p:cSld name="VERTICAL_TEXT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41"/>
          <p:cNvSpPr txBox="1">
            <a:spLocks noGrp="1"/>
          </p:cNvSpPr>
          <p:nvPr>
            <p:ph type="title"/>
          </p:nvPr>
        </p:nvSpPr>
        <p:spPr>
          <a:xfrm>
            <a:off x="457200" y="268287"/>
            <a:ext cx="8229600" cy="1398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41"/>
          <p:cNvSpPr txBox="1">
            <a:spLocks noGrp="1"/>
          </p:cNvSpPr>
          <p:nvPr>
            <p:ph type="body" idx="1"/>
          </p:nvPr>
        </p:nvSpPr>
        <p:spPr>
          <a:xfrm rot="5400000">
            <a:off x="2286000" y="53975"/>
            <a:ext cx="4572000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20040" algn="l">
              <a:spcBef>
                <a:spcPts val="360"/>
              </a:spcBef>
              <a:spcAft>
                <a:spcPts val="0"/>
              </a:spcAft>
              <a:buSzPts val="1440"/>
              <a:buChar char="⦿"/>
              <a:defRPr/>
            </a:lvl1pPr>
            <a:lvl2pPr marL="914400" lvl="1" indent="-337185" algn="l">
              <a:spcBef>
                <a:spcPts val="360"/>
              </a:spcBef>
              <a:spcAft>
                <a:spcPts val="0"/>
              </a:spcAft>
              <a:buSzPts val="1710"/>
              <a:buChar char="›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67" name="Google Shape;67;p41"/>
          <p:cNvSpPr txBox="1">
            <a:spLocks noGrp="1"/>
          </p:cNvSpPr>
          <p:nvPr>
            <p:ph type="dt" idx="10"/>
          </p:nvPr>
        </p:nvSpPr>
        <p:spPr>
          <a:xfrm>
            <a:off x="4791075" y="6481762"/>
            <a:ext cx="2133600" cy="301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41"/>
          <p:cNvSpPr txBox="1">
            <a:spLocks noGrp="1"/>
          </p:cNvSpPr>
          <p:nvPr>
            <p:ph type="ftr" idx="11"/>
          </p:nvPr>
        </p:nvSpPr>
        <p:spPr>
          <a:xfrm>
            <a:off x="457200" y="6481762"/>
            <a:ext cx="4259262" cy="301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41"/>
          <p:cNvSpPr txBox="1">
            <a:spLocks noGrp="1"/>
          </p:cNvSpPr>
          <p:nvPr>
            <p:ph type="sldNum" idx="12"/>
          </p:nvPr>
        </p:nvSpPr>
        <p:spPr>
          <a:xfrm>
            <a:off x="7589837" y="6481762"/>
            <a:ext cx="503237" cy="301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entury Gothic"/>
              <a:buNone/>
              <a:defRPr sz="1200" b="0" i="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entury Gothic"/>
              <a:buNone/>
              <a:defRPr sz="1200" b="0" i="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entury Gothic"/>
              <a:buNone/>
              <a:defRPr sz="1200" b="0" i="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entury Gothic"/>
              <a:buNone/>
              <a:defRPr sz="1200" b="0" i="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entury Gothic"/>
              <a:buNone/>
              <a:defRPr sz="1200" b="0" i="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entury Gothic"/>
              <a:buNone/>
              <a:defRPr sz="1200" b="0" i="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entury Gothic"/>
              <a:buNone/>
              <a:defRPr sz="1200" b="0" i="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entury Gothic"/>
              <a:buNone/>
              <a:defRPr sz="1200" b="0" i="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entury Gothic"/>
              <a:buNone/>
              <a:defRPr sz="1200" b="0" i="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wa elementy zawartości" type="twoObj">
  <p:cSld name="TWO_OBJECTS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42"/>
          <p:cNvSpPr txBox="1">
            <a:spLocks noGrp="1"/>
          </p:cNvSpPr>
          <p:nvPr>
            <p:ph type="title"/>
          </p:nvPr>
        </p:nvSpPr>
        <p:spPr>
          <a:xfrm>
            <a:off x="457200" y="268287"/>
            <a:ext cx="8229600" cy="1398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42"/>
          <p:cNvSpPr txBox="1">
            <a:spLocks noGrp="1"/>
          </p:cNvSpPr>
          <p:nvPr>
            <p:ph type="body" idx="1"/>
          </p:nvPr>
        </p:nvSpPr>
        <p:spPr>
          <a:xfrm>
            <a:off x="457200" y="1722437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60680" algn="l">
              <a:spcBef>
                <a:spcPts val="520"/>
              </a:spcBef>
              <a:spcAft>
                <a:spcPts val="0"/>
              </a:spcAft>
              <a:buSzPts val="2080"/>
              <a:buChar char="⦿"/>
              <a:defRPr sz="2600"/>
            </a:lvl1pPr>
            <a:lvl2pPr marL="914400" lvl="1" indent="-373380" algn="l">
              <a:spcBef>
                <a:spcPts val="480"/>
              </a:spcBef>
              <a:spcAft>
                <a:spcPts val="0"/>
              </a:spcAft>
              <a:buSzPts val="2280"/>
              <a:buChar char="›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SzPts val="2000"/>
              <a:buChar char="●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73" name="Google Shape;73;p42"/>
          <p:cNvSpPr txBox="1">
            <a:spLocks noGrp="1"/>
          </p:cNvSpPr>
          <p:nvPr>
            <p:ph type="body" idx="2"/>
          </p:nvPr>
        </p:nvSpPr>
        <p:spPr>
          <a:xfrm>
            <a:off x="4648200" y="1722437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60680" algn="l">
              <a:spcBef>
                <a:spcPts val="520"/>
              </a:spcBef>
              <a:spcAft>
                <a:spcPts val="0"/>
              </a:spcAft>
              <a:buSzPts val="2080"/>
              <a:buChar char="⦿"/>
              <a:defRPr sz="2600"/>
            </a:lvl1pPr>
            <a:lvl2pPr marL="914400" lvl="1" indent="-373380" algn="l">
              <a:spcBef>
                <a:spcPts val="480"/>
              </a:spcBef>
              <a:spcAft>
                <a:spcPts val="0"/>
              </a:spcAft>
              <a:buSzPts val="2280"/>
              <a:buChar char="›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SzPts val="2000"/>
              <a:buChar char="●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74" name="Google Shape;74;p42"/>
          <p:cNvSpPr txBox="1">
            <a:spLocks noGrp="1"/>
          </p:cNvSpPr>
          <p:nvPr>
            <p:ph type="dt" idx="10"/>
          </p:nvPr>
        </p:nvSpPr>
        <p:spPr>
          <a:xfrm>
            <a:off x="4791075" y="6481762"/>
            <a:ext cx="2133600" cy="301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42"/>
          <p:cNvSpPr txBox="1">
            <a:spLocks noGrp="1"/>
          </p:cNvSpPr>
          <p:nvPr>
            <p:ph type="ftr" idx="11"/>
          </p:nvPr>
        </p:nvSpPr>
        <p:spPr>
          <a:xfrm>
            <a:off x="457200" y="6481762"/>
            <a:ext cx="4259262" cy="301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42"/>
          <p:cNvSpPr txBox="1">
            <a:spLocks noGrp="1"/>
          </p:cNvSpPr>
          <p:nvPr>
            <p:ph type="sldNum" idx="12"/>
          </p:nvPr>
        </p:nvSpPr>
        <p:spPr>
          <a:xfrm>
            <a:off x="7589837" y="6481762"/>
            <a:ext cx="503237" cy="301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entury Gothic"/>
              <a:buNone/>
              <a:defRPr sz="1200" b="0" i="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entury Gothic"/>
              <a:buNone/>
              <a:defRPr sz="1200" b="0" i="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entury Gothic"/>
              <a:buNone/>
              <a:defRPr sz="1200" b="0" i="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entury Gothic"/>
              <a:buNone/>
              <a:defRPr sz="1200" b="0" i="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entury Gothic"/>
              <a:buNone/>
              <a:defRPr sz="1200" b="0" i="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entury Gothic"/>
              <a:buNone/>
              <a:defRPr sz="1200" b="0" i="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entury Gothic"/>
              <a:buNone/>
              <a:defRPr sz="1200" b="0" i="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entury Gothic"/>
              <a:buNone/>
              <a:defRPr sz="1200" b="0" i="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entury Gothic"/>
              <a:buNone/>
              <a:defRPr sz="1200" b="0" i="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Nagłówek sekcji" type="secHead">
  <p:cSld name="SECTION_HEADER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44"/>
          <p:cNvSpPr txBox="1">
            <a:spLocks noGrp="1"/>
          </p:cNvSpPr>
          <p:nvPr>
            <p:ph type="title"/>
          </p:nvPr>
        </p:nvSpPr>
        <p:spPr>
          <a:xfrm>
            <a:off x="381000" y="271464"/>
            <a:ext cx="72390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FFC453"/>
              </a:buClr>
              <a:buSzPts val="3600"/>
              <a:buFont typeface="Century Gothic"/>
              <a:buNone/>
              <a:defRPr sz="3600" b="1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44"/>
          <p:cNvSpPr txBox="1"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SzPts val="1600"/>
              <a:buNone/>
              <a:defRPr sz="2000">
                <a:solidFill>
                  <a:schemeClr val="lt1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SzPts val="1710"/>
              <a:buNone/>
              <a:defRPr sz="1800">
                <a:solidFill>
                  <a:schemeClr val="lt1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90" name="Google Shape;90;p44"/>
          <p:cNvSpPr txBox="1">
            <a:spLocks noGrp="1"/>
          </p:cNvSpPr>
          <p:nvPr>
            <p:ph type="dt" idx="10"/>
          </p:nvPr>
        </p:nvSpPr>
        <p:spPr>
          <a:xfrm>
            <a:off x="6956425" y="6477000"/>
            <a:ext cx="21336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44"/>
          <p:cNvSpPr txBox="1">
            <a:spLocks noGrp="1"/>
          </p:cNvSpPr>
          <p:nvPr>
            <p:ph type="ftr" idx="11"/>
          </p:nvPr>
        </p:nvSpPr>
        <p:spPr>
          <a:xfrm>
            <a:off x="2619375" y="6481762"/>
            <a:ext cx="4260850" cy="300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44"/>
          <p:cNvSpPr txBox="1">
            <a:spLocks noGrp="1"/>
          </p:cNvSpPr>
          <p:nvPr>
            <p:ph type="sldNum" idx="12"/>
          </p:nvPr>
        </p:nvSpPr>
        <p:spPr>
          <a:xfrm>
            <a:off x="8450262" y="809625"/>
            <a:ext cx="503237" cy="300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entury Gothic"/>
              <a:buNone/>
              <a:defRPr sz="1200" b="0" i="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entury Gothic"/>
              <a:buNone/>
              <a:defRPr sz="1200" b="0" i="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entury Gothic"/>
              <a:buNone/>
              <a:defRPr sz="1200" b="0" i="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entury Gothic"/>
              <a:buNone/>
              <a:defRPr sz="1200" b="0" i="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entury Gothic"/>
              <a:buNone/>
              <a:defRPr sz="1200" b="0" i="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entury Gothic"/>
              <a:buNone/>
              <a:defRPr sz="1200" b="0" i="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entury Gothic"/>
              <a:buNone/>
              <a:defRPr sz="1200" b="0" i="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entury Gothic"/>
              <a:buNone/>
              <a:defRPr sz="1200" b="0" i="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entury Gothic"/>
              <a:buNone/>
              <a:defRPr sz="1200" b="0" i="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orównanie" type="twoTxTwoObj">
  <p:cSld name="TWO_OBJECTS_WITH_TEXT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46"/>
          <p:cNvSpPr txBox="1">
            <a:spLocks noGrp="1"/>
          </p:cNvSpPr>
          <p:nvPr>
            <p:ph type="title"/>
          </p:nvPr>
        </p:nvSpPr>
        <p:spPr>
          <a:xfrm rot="-5400000">
            <a:off x="-2295358" y="2834288"/>
            <a:ext cx="6153912" cy="10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3300" b="1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46"/>
          <p:cNvSpPr txBox="1">
            <a:spLocks noGrp="1"/>
          </p:cNvSpPr>
          <p:nvPr>
            <p:ph type="body" idx="1"/>
          </p:nvPr>
        </p:nvSpPr>
        <p:spPr>
          <a:xfrm rot="-5400000">
            <a:off x="146758" y="1508980"/>
            <a:ext cx="3017520" cy="581024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spcBef>
                <a:spcPts val="320"/>
              </a:spcBef>
              <a:spcAft>
                <a:spcPts val="0"/>
              </a:spcAft>
              <a:buSzPts val="1280"/>
              <a:buNone/>
              <a:defRPr sz="1600" b="0">
                <a:solidFill>
                  <a:schemeClr val="lt1"/>
                </a:solidFill>
              </a:defRPr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SzPts val="19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102" name="Google Shape;102;p46"/>
          <p:cNvSpPr txBox="1">
            <a:spLocks noGrp="1"/>
          </p:cNvSpPr>
          <p:nvPr>
            <p:ph type="body" idx="2"/>
          </p:nvPr>
        </p:nvSpPr>
        <p:spPr>
          <a:xfrm rot="-5400000">
            <a:off x="146758" y="4645372"/>
            <a:ext cx="3017520" cy="581024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spcBef>
                <a:spcPts val="320"/>
              </a:spcBef>
              <a:spcAft>
                <a:spcPts val="0"/>
              </a:spcAft>
              <a:buSzPts val="1280"/>
              <a:buNone/>
              <a:defRPr sz="1600" b="0">
                <a:solidFill>
                  <a:schemeClr val="lt1"/>
                </a:solidFill>
              </a:defRPr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SzPts val="19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103" name="Google Shape;103;p46"/>
          <p:cNvSpPr txBox="1">
            <a:spLocks noGrp="1"/>
          </p:cNvSpPr>
          <p:nvPr>
            <p:ph type="body" idx="3"/>
          </p:nvPr>
        </p:nvSpPr>
        <p:spPr>
          <a:xfrm>
            <a:off x="2022230" y="290732"/>
            <a:ext cx="6858000" cy="3017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50520" algn="l">
              <a:spcBef>
                <a:spcPts val="480"/>
              </a:spcBef>
              <a:spcAft>
                <a:spcPts val="0"/>
              </a:spcAft>
              <a:buSzPts val="1920"/>
              <a:buChar char="⦿"/>
              <a:defRPr sz="2400"/>
            </a:lvl1pPr>
            <a:lvl2pPr marL="914400" lvl="1" indent="-349250" algn="l">
              <a:spcBef>
                <a:spcPts val="400"/>
              </a:spcBef>
              <a:spcAft>
                <a:spcPts val="0"/>
              </a:spcAft>
              <a:buSzPts val="1900"/>
              <a:buChar char="›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SzPts val="1600"/>
              <a:buChar char="●"/>
              <a:defRPr sz="16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104" name="Google Shape;104;p46"/>
          <p:cNvSpPr txBox="1">
            <a:spLocks noGrp="1"/>
          </p:cNvSpPr>
          <p:nvPr>
            <p:ph type="body" idx="4"/>
          </p:nvPr>
        </p:nvSpPr>
        <p:spPr>
          <a:xfrm>
            <a:off x="2022230" y="3427124"/>
            <a:ext cx="6858000" cy="3017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50520" algn="l">
              <a:spcBef>
                <a:spcPts val="480"/>
              </a:spcBef>
              <a:spcAft>
                <a:spcPts val="0"/>
              </a:spcAft>
              <a:buSzPts val="1920"/>
              <a:buChar char="⦿"/>
              <a:defRPr sz="2400"/>
            </a:lvl1pPr>
            <a:lvl2pPr marL="914400" lvl="1" indent="-349250" algn="l">
              <a:spcBef>
                <a:spcPts val="400"/>
              </a:spcBef>
              <a:spcAft>
                <a:spcPts val="0"/>
              </a:spcAft>
              <a:buSzPts val="1900"/>
              <a:buChar char="›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SzPts val="1600"/>
              <a:buChar char="●"/>
              <a:defRPr sz="16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105" name="Google Shape;105;p46"/>
          <p:cNvSpPr txBox="1">
            <a:spLocks noGrp="1"/>
          </p:cNvSpPr>
          <p:nvPr>
            <p:ph type="dt" idx="10"/>
          </p:nvPr>
        </p:nvSpPr>
        <p:spPr>
          <a:xfrm>
            <a:off x="4791075" y="6481762"/>
            <a:ext cx="2130425" cy="301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46"/>
          <p:cNvSpPr txBox="1">
            <a:spLocks noGrp="1"/>
          </p:cNvSpPr>
          <p:nvPr>
            <p:ph type="ftr" idx="11"/>
          </p:nvPr>
        </p:nvSpPr>
        <p:spPr>
          <a:xfrm>
            <a:off x="457200" y="6481762"/>
            <a:ext cx="4260850" cy="301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46"/>
          <p:cNvSpPr txBox="1">
            <a:spLocks noGrp="1"/>
          </p:cNvSpPr>
          <p:nvPr>
            <p:ph type="sldNum" idx="12"/>
          </p:nvPr>
        </p:nvSpPr>
        <p:spPr>
          <a:xfrm>
            <a:off x="7589837" y="6483350"/>
            <a:ext cx="503237" cy="301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entury Gothic"/>
              <a:buNone/>
              <a:defRPr sz="1200" b="0" i="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entury Gothic"/>
              <a:buNone/>
              <a:defRPr sz="1200" b="0" i="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entury Gothic"/>
              <a:buNone/>
              <a:defRPr sz="1200" b="0" i="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entury Gothic"/>
              <a:buNone/>
              <a:defRPr sz="1200" b="0" i="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entury Gothic"/>
              <a:buNone/>
              <a:defRPr sz="1200" b="0" i="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entury Gothic"/>
              <a:buNone/>
              <a:defRPr sz="1200" b="0" i="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entury Gothic"/>
              <a:buNone/>
              <a:defRPr sz="1200" b="0" i="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entury Gothic"/>
              <a:buNone/>
              <a:defRPr sz="1200" b="0" i="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entury Gothic"/>
              <a:buNone/>
              <a:defRPr sz="1200" b="0" i="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7.xml"/><Relationship Id="rId4" Type="http://schemas.openxmlformats.org/officeDocument/2006/relationships/slideLayout" Target="../slideLayouts/slideLayout6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8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9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10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303F63"/>
            </a:gs>
            <a:gs pos="60000">
              <a:srgbClr val="445886"/>
            </a:gs>
            <a:gs pos="100000">
              <a:srgbClr val="6B7FB1"/>
            </a:gs>
          </a:gsLst>
          <a:lin ang="5400000" scaled="0"/>
        </a:gra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3"/>
          <p:cNvSpPr/>
          <p:nvPr/>
        </p:nvSpPr>
        <p:spPr>
          <a:xfrm>
            <a:off x="6350" y="14287"/>
            <a:ext cx="9131300" cy="6837362"/>
          </a:xfrm>
          <a:prstGeom prst="rtTriangle">
            <a:avLst/>
          </a:prstGeom>
          <a:gradFill>
            <a:gsLst>
              <a:gs pos="0">
                <a:srgbClr val="D4D4D6"/>
              </a:gs>
              <a:gs pos="69999">
                <a:srgbClr val="D4D4D6"/>
              </a:gs>
              <a:gs pos="100000">
                <a:srgbClr val="D4D4D6"/>
              </a:gs>
            </a:gsLst>
            <a:lin ang="798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11" name="Google Shape;11;p33"/>
          <p:cNvCxnSpPr/>
          <p:nvPr/>
        </p:nvCxnSpPr>
        <p:spPr>
          <a:xfrm>
            <a:off x="0" y="6350"/>
            <a:ext cx="9137650" cy="6845300"/>
          </a:xfrm>
          <a:prstGeom prst="straightConnector1">
            <a:avLst/>
          </a:prstGeom>
          <a:noFill/>
          <a:ln w="9525" cap="rnd" cmpd="sng">
            <a:solidFill>
              <a:srgbClr val="B9BDC8">
                <a:alpha val="34509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</p:cxnSp>
      <p:cxnSp>
        <p:nvCxnSpPr>
          <p:cNvPr id="12" name="Google Shape;12;p33"/>
          <p:cNvCxnSpPr/>
          <p:nvPr/>
        </p:nvCxnSpPr>
        <p:spPr>
          <a:xfrm flipH="1">
            <a:off x="6469062" y="4948237"/>
            <a:ext cx="2673350" cy="1900237"/>
          </a:xfrm>
          <a:prstGeom prst="straightConnector1">
            <a:avLst/>
          </a:prstGeom>
          <a:noFill/>
          <a:ln w="9525" cap="rnd" cmpd="sng">
            <a:solidFill>
              <a:srgbClr val="C1C4CE">
                <a:alpha val="44705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</p:cxnSp>
      <p:sp>
        <p:nvSpPr>
          <p:cNvPr id="13" name="Google Shape;13;p33"/>
          <p:cNvSpPr/>
          <p:nvPr/>
        </p:nvSpPr>
        <p:spPr>
          <a:xfrm rot="-5400000">
            <a:off x="7553325" y="5254625"/>
            <a:ext cx="1893887" cy="1293812"/>
          </a:xfrm>
          <a:prstGeom prst="triangle">
            <a:avLst>
              <a:gd name="adj" fmla="val 11086"/>
            </a:avLst>
          </a:prstGeom>
          <a:gradFill>
            <a:gsLst>
              <a:gs pos="0">
                <a:srgbClr val="B27300"/>
              </a:gs>
              <a:gs pos="60000">
                <a:srgbClr val="FFCD00"/>
              </a:gs>
              <a:gs pos="100000">
                <a:srgbClr val="FFD065"/>
              </a:gs>
            </a:gsLst>
            <a:lin ang="15479999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4" name="Google Shape;14;p33"/>
          <p:cNvSpPr txBox="1">
            <a:spLocks noGrp="1"/>
          </p:cNvSpPr>
          <p:nvPr>
            <p:ph type="title"/>
          </p:nvPr>
        </p:nvSpPr>
        <p:spPr>
          <a:xfrm>
            <a:off x="457200" y="268287"/>
            <a:ext cx="8229600" cy="1398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FFC45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FFC45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FFC45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FFC45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FFC45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FFC45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FFC45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FFC45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FFC45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5" name="Google Shape;15;p33"/>
          <p:cNvSpPr txBox="1">
            <a:spLocks noGrp="1"/>
          </p:cNvSpPr>
          <p:nvPr>
            <p:ph type="body" idx="1"/>
          </p:nvPr>
        </p:nvSpPr>
        <p:spPr>
          <a:xfrm>
            <a:off x="457200" y="1882775"/>
            <a:ext cx="822960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81000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ans Symbols"/>
              <a:buChar char="⦿"/>
              <a:defRPr sz="30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85444" algn="l" rtl="0">
              <a:spcBef>
                <a:spcPts val="520"/>
              </a:spcBef>
              <a:spcAft>
                <a:spcPts val="0"/>
              </a:spcAft>
              <a:buClr>
                <a:schemeClr val="accent1"/>
              </a:buClr>
              <a:buSzPts val="2470"/>
              <a:buFont typeface="Verdana"/>
              <a:buChar char="›"/>
              <a:defRPr sz="2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ans Symbols"/>
              <a:buChar char="●"/>
              <a:defRPr sz="2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Noto Sans Symbols"/>
              <a:buChar char="●"/>
              <a:defRPr sz="20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49250" algn="l" rtl="0">
              <a:spcBef>
                <a:spcPts val="380"/>
              </a:spcBef>
              <a:spcAft>
                <a:spcPts val="0"/>
              </a:spcAft>
              <a:buClr>
                <a:srgbClr val="F4C689"/>
              </a:buClr>
              <a:buSzPts val="1900"/>
              <a:buFont typeface="Noto Sans Symbols"/>
              <a:buChar char="●"/>
              <a:defRPr sz="19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rgbClr val="F4C588"/>
              </a:buClr>
              <a:buSzPts val="1800"/>
              <a:buFont typeface="Noto Sans Symbols"/>
              <a:buChar char="●"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rgbClr val="F4C588"/>
              </a:buClr>
              <a:buSzPts val="1600"/>
              <a:buFont typeface="Noto Sans Symbols"/>
              <a:buChar char="●"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rgbClr val="F4C588"/>
              </a:buClr>
              <a:buSzPts val="1600"/>
              <a:buFont typeface="Noto Sans Symbols"/>
              <a:buChar char="●"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rgbClr val="F4C588"/>
              </a:buClr>
              <a:buSzPts val="1600"/>
              <a:buFont typeface="Noto Sans Symbols"/>
              <a:buChar char="●"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6" name="Google Shape;16;p33"/>
          <p:cNvSpPr txBox="1">
            <a:spLocks noGrp="1"/>
          </p:cNvSpPr>
          <p:nvPr>
            <p:ph type="dt" idx="10"/>
          </p:nvPr>
        </p:nvSpPr>
        <p:spPr>
          <a:xfrm>
            <a:off x="1371600" y="6011862"/>
            <a:ext cx="5791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7" name="Google Shape;17;p33"/>
          <p:cNvSpPr txBox="1">
            <a:spLocks noGrp="1"/>
          </p:cNvSpPr>
          <p:nvPr>
            <p:ph type="ftr" idx="11"/>
          </p:nvPr>
        </p:nvSpPr>
        <p:spPr>
          <a:xfrm>
            <a:off x="1371600" y="5649912"/>
            <a:ext cx="5791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8" name="Google Shape;18;p33"/>
          <p:cNvSpPr txBox="1">
            <a:spLocks noGrp="1"/>
          </p:cNvSpPr>
          <p:nvPr>
            <p:ph type="sldNum" idx="12"/>
          </p:nvPr>
        </p:nvSpPr>
        <p:spPr>
          <a:xfrm>
            <a:off x="8391525" y="5753100"/>
            <a:ext cx="50323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Century Gothic"/>
              <a:buNone/>
              <a:defRPr sz="1300" b="0" i="0" u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Century Gothic"/>
              <a:buNone/>
              <a:defRPr sz="1300" b="0" i="0" u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Century Gothic"/>
              <a:buNone/>
              <a:defRPr sz="1300" b="0" i="0" u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Century Gothic"/>
              <a:buNone/>
              <a:defRPr sz="1300" b="0" i="0" u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Century Gothic"/>
              <a:buNone/>
              <a:defRPr sz="1300" b="0" i="0" u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Century Gothic"/>
              <a:buNone/>
              <a:defRPr sz="1300" b="0" i="0" u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Century Gothic"/>
              <a:buNone/>
              <a:defRPr sz="1300" b="0" i="0" u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Century Gothic"/>
              <a:buNone/>
              <a:defRPr sz="1300" b="0" i="0" u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Century Gothic"/>
              <a:buNone/>
              <a:defRPr sz="1300" b="0" i="0" u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303F63"/>
            </a:gs>
            <a:gs pos="60000">
              <a:srgbClr val="445886"/>
            </a:gs>
            <a:gs pos="100000">
              <a:srgbClr val="6B7FB1"/>
            </a:gs>
          </a:gsLst>
          <a:lin ang="5400000" scaled="0"/>
        </a:gradFill>
        <a:effectLst/>
      </p:bgPr>
    </p:bg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35"/>
          <p:cNvSpPr/>
          <p:nvPr/>
        </p:nvSpPr>
        <p:spPr>
          <a:xfrm>
            <a:off x="6350" y="14287"/>
            <a:ext cx="9131300" cy="6837362"/>
          </a:xfrm>
          <a:prstGeom prst="rtTriangle">
            <a:avLst/>
          </a:prstGeom>
          <a:gradFill>
            <a:gsLst>
              <a:gs pos="0">
                <a:srgbClr val="D4D4D6"/>
              </a:gs>
              <a:gs pos="69999">
                <a:srgbClr val="D4D4D6"/>
              </a:gs>
              <a:gs pos="100000">
                <a:srgbClr val="D4D4D6"/>
              </a:gs>
            </a:gsLst>
            <a:lin ang="798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27" name="Google Shape;27;p35"/>
          <p:cNvCxnSpPr/>
          <p:nvPr/>
        </p:nvCxnSpPr>
        <p:spPr>
          <a:xfrm>
            <a:off x="0" y="6350"/>
            <a:ext cx="9137650" cy="6845300"/>
          </a:xfrm>
          <a:prstGeom prst="straightConnector1">
            <a:avLst/>
          </a:prstGeom>
          <a:noFill/>
          <a:ln w="9525" cap="rnd" cmpd="sng">
            <a:solidFill>
              <a:srgbClr val="B9BDC8">
                <a:alpha val="34509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</p:cxnSp>
      <p:cxnSp>
        <p:nvCxnSpPr>
          <p:cNvPr id="28" name="Google Shape;28;p35"/>
          <p:cNvCxnSpPr/>
          <p:nvPr/>
        </p:nvCxnSpPr>
        <p:spPr>
          <a:xfrm flipH="1">
            <a:off x="6469062" y="4948237"/>
            <a:ext cx="2673350" cy="1900237"/>
          </a:xfrm>
          <a:prstGeom prst="straightConnector1">
            <a:avLst/>
          </a:prstGeom>
          <a:noFill/>
          <a:ln w="9525" cap="rnd" cmpd="sng">
            <a:solidFill>
              <a:srgbClr val="C1C4CE">
                <a:alpha val="44705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</p:cxnSp>
      <p:sp>
        <p:nvSpPr>
          <p:cNvPr id="29" name="Google Shape;29;p35"/>
          <p:cNvSpPr txBox="1">
            <a:spLocks noGrp="1"/>
          </p:cNvSpPr>
          <p:nvPr>
            <p:ph type="title"/>
          </p:nvPr>
        </p:nvSpPr>
        <p:spPr>
          <a:xfrm>
            <a:off x="457200" y="268287"/>
            <a:ext cx="8229600" cy="1398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FFC45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FFC45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FFC45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FFC45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FFC45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FFC45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FFC45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FFC45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FFC45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30" name="Google Shape;30;p35"/>
          <p:cNvSpPr txBox="1">
            <a:spLocks noGrp="1"/>
          </p:cNvSpPr>
          <p:nvPr>
            <p:ph type="body" idx="1"/>
          </p:nvPr>
        </p:nvSpPr>
        <p:spPr>
          <a:xfrm>
            <a:off x="457200" y="1882775"/>
            <a:ext cx="822960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81000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ans Symbols"/>
              <a:buChar char="⦿"/>
              <a:defRPr sz="30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85444" algn="l" rtl="0">
              <a:spcBef>
                <a:spcPts val="520"/>
              </a:spcBef>
              <a:spcAft>
                <a:spcPts val="0"/>
              </a:spcAft>
              <a:buClr>
                <a:schemeClr val="accent1"/>
              </a:buClr>
              <a:buSzPts val="2470"/>
              <a:buFont typeface="Verdana"/>
              <a:buChar char="›"/>
              <a:defRPr sz="2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ans Symbols"/>
              <a:buChar char="●"/>
              <a:defRPr sz="2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Noto Sans Symbols"/>
              <a:buChar char="●"/>
              <a:defRPr sz="20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49250" algn="l" rtl="0">
              <a:spcBef>
                <a:spcPts val="380"/>
              </a:spcBef>
              <a:spcAft>
                <a:spcPts val="0"/>
              </a:spcAft>
              <a:buClr>
                <a:srgbClr val="F4C689"/>
              </a:buClr>
              <a:buSzPts val="1900"/>
              <a:buFont typeface="Noto Sans Symbols"/>
              <a:buChar char="●"/>
              <a:defRPr sz="19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rgbClr val="F4C588"/>
              </a:buClr>
              <a:buSzPts val="1800"/>
              <a:buFont typeface="Noto Sans Symbols"/>
              <a:buChar char="●"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rgbClr val="F4C588"/>
              </a:buClr>
              <a:buSzPts val="1600"/>
              <a:buFont typeface="Noto Sans Symbols"/>
              <a:buChar char="●"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rgbClr val="F4C588"/>
              </a:buClr>
              <a:buSzPts val="1600"/>
              <a:buFont typeface="Noto Sans Symbols"/>
              <a:buChar char="●"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rgbClr val="F4C588"/>
              </a:buClr>
              <a:buSzPts val="1600"/>
              <a:buFont typeface="Noto Sans Symbols"/>
              <a:buChar char="●"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31" name="Google Shape;31;p35"/>
          <p:cNvSpPr txBox="1">
            <a:spLocks noGrp="1"/>
          </p:cNvSpPr>
          <p:nvPr>
            <p:ph type="dt" idx="10"/>
          </p:nvPr>
        </p:nvSpPr>
        <p:spPr>
          <a:xfrm>
            <a:off x="4791075" y="6480175"/>
            <a:ext cx="2133600" cy="301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32" name="Google Shape;32;p35"/>
          <p:cNvSpPr txBox="1">
            <a:spLocks noGrp="1"/>
          </p:cNvSpPr>
          <p:nvPr>
            <p:ph type="ftr" idx="11"/>
          </p:nvPr>
        </p:nvSpPr>
        <p:spPr>
          <a:xfrm>
            <a:off x="457200" y="6481762"/>
            <a:ext cx="4259262" cy="300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33" name="Google Shape;33;p35"/>
          <p:cNvSpPr txBox="1">
            <a:spLocks noGrp="1"/>
          </p:cNvSpPr>
          <p:nvPr>
            <p:ph type="sldNum" idx="12"/>
          </p:nvPr>
        </p:nvSpPr>
        <p:spPr>
          <a:xfrm>
            <a:off x="7589837" y="6481762"/>
            <a:ext cx="503237" cy="301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entury Gothic"/>
              <a:buNone/>
              <a:defRPr sz="1200" b="0" i="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entury Gothic"/>
              <a:buNone/>
              <a:defRPr sz="1200" b="0" i="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entury Gothic"/>
              <a:buNone/>
              <a:defRPr sz="1200" b="0" i="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entury Gothic"/>
              <a:buNone/>
              <a:defRPr sz="1200" b="0" i="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entury Gothic"/>
              <a:buNone/>
              <a:defRPr sz="1200" b="0" i="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entury Gothic"/>
              <a:buNone/>
              <a:defRPr sz="1200" b="0" i="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entury Gothic"/>
              <a:buNone/>
              <a:defRPr sz="1200" b="0" i="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entury Gothic"/>
              <a:buNone/>
              <a:defRPr sz="1200" b="0" i="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entury Gothic"/>
              <a:buNone/>
              <a:defRPr sz="1200" b="0" i="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303F63"/>
            </a:gs>
            <a:gs pos="60000">
              <a:srgbClr val="445886"/>
            </a:gs>
            <a:gs pos="100000">
              <a:srgbClr val="6B7FB1"/>
            </a:gs>
          </a:gsLst>
          <a:lin ang="5400000" scaled="0"/>
        </a:gradFill>
        <a:effectLst/>
      </p:bgPr>
    </p:bg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37"/>
          <p:cNvSpPr/>
          <p:nvPr/>
        </p:nvSpPr>
        <p:spPr>
          <a:xfrm>
            <a:off x="6350" y="14287"/>
            <a:ext cx="9131300" cy="6837362"/>
          </a:xfrm>
          <a:prstGeom prst="rtTriangle">
            <a:avLst/>
          </a:prstGeom>
          <a:gradFill>
            <a:gsLst>
              <a:gs pos="0">
                <a:srgbClr val="D4D4D6"/>
              </a:gs>
              <a:gs pos="69999">
                <a:srgbClr val="D4D4D6"/>
              </a:gs>
              <a:gs pos="100000">
                <a:srgbClr val="D4D4D6"/>
              </a:gs>
            </a:gsLst>
            <a:lin ang="798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42" name="Google Shape;42;p37"/>
          <p:cNvCxnSpPr/>
          <p:nvPr/>
        </p:nvCxnSpPr>
        <p:spPr>
          <a:xfrm>
            <a:off x="0" y="6350"/>
            <a:ext cx="9137650" cy="6845300"/>
          </a:xfrm>
          <a:prstGeom prst="straightConnector1">
            <a:avLst/>
          </a:prstGeom>
          <a:noFill/>
          <a:ln w="9525" cap="rnd" cmpd="sng">
            <a:solidFill>
              <a:srgbClr val="B9BDC8">
                <a:alpha val="34509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</p:cxnSp>
      <p:cxnSp>
        <p:nvCxnSpPr>
          <p:cNvPr id="43" name="Google Shape;43;p37"/>
          <p:cNvCxnSpPr/>
          <p:nvPr/>
        </p:nvCxnSpPr>
        <p:spPr>
          <a:xfrm flipH="1">
            <a:off x="6469062" y="4948237"/>
            <a:ext cx="2673350" cy="1900237"/>
          </a:xfrm>
          <a:prstGeom prst="straightConnector1">
            <a:avLst/>
          </a:prstGeom>
          <a:noFill/>
          <a:ln w="9525" cap="rnd" cmpd="sng">
            <a:solidFill>
              <a:srgbClr val="C1C4CE">
                <a:alpha val="44705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</p:cxnSp>
      <p:sp>
        <p:nvSpPr>
          <p:cNvPr id="44" name="Google Shape;44;p37"/>
          <p:cNvSpPr txBox="1">
            <a:spLocks noGrp="1"/>
          </p:cNvSpPr>
          <p:nvPr>
            <p:ph type="title"/>
          </p:nvPr>
        </p:nvSpPr>
        <p:spPr>
          <a:xfrm>
            <a:off x="457200" y="268287"/>
            <a:ext cx="8229600" cy="1398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FFC45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FFC45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FFC45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FFC45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FFC45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FFC45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FFC45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FFC45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FFC45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45" name="Google Shape;45;p37"/>
          <p:cNvSpPr txBox="1">
            <a:spLocks noGrp="1"/>
          </p:cNvSpPr>
          <p:nvPr>
            <p:ph type="body" idx="1"/>
          </p:nvPr>
        </p:nvSpPr>
        <p:spPr>
          <a:xfrm>
            <a:off x="457200" y="1882775"/>
            <a:ext cx="822960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81000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ans Symbols"/>
              <a:buChar char="⦿"/>
              <a:defRPr sz="30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85444" algn="l" rtl="0">
              <a:spcBef>
                <a:spcPts val="520"/>
              </a:spcBef>
              <a:spcAft>
                <a:spcPts val="0"/>
              </a:spcAft>
              <a:buClr>
                <a:schemeClr val="accent1"/>
              </a:buClr>
              <a:buSzPts val="2470"/>
              <a:buFont typeface="Verdana"/>
              <a:buChar char="›"/>
              <a:defRPr sz="2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ans Symbols"/>
              <a:buChar char="●"/>
              <a:defRPr sz="2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Noto Sans Symbols"/>
              <a:buChar char="●"/>
              <a:defRPr sz="20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49250" algn="l" rtl="0">
              <a:spcBef>
                <a:spcPts val="380"/>
              </a:spcBef>
              <a:spcAft>
                <a:spcPts val="0"/>
              </a:spcAft>
              <a:buClr>
                <a:srgbClr val="F4C689"/>
              </a:buClr>
              <a:buSzPts val="1900"/>
              <a:buFont typeface="Noto Sans Symbols"/>
              <a:buChar char="●"/>
              <a:defRPr sz="19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rgbClr val="F4C588"/>
              </a:buClr>
              <a:buSzPts val="1800"/>
              <a:buFont typeface="Noto Sans Symbols"/>
              <a:buChar char="●"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rgbClr val="F4C588"/>
              </a:buClr>
              <a:buSzPts val="1600"/>
              <a:buFont typeface="Noto Sans Symbols"/>
              <a:buChar char="●"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rgbClr val="F4C588"/>
              </a:buClr>
              <a:buSzPts val="1600"/>
              <a:buFont typeface="Noto Sans Symbols"/>
              <a:buChar char="●"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rgbClr val="F4C588"/>
              </a:buClr>
              <a:buSzPts val="1600"/>
              <a:buFont typeface="Noto Sans Symbols"/>
              <a:buChar char="●"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46" name="Google Shape;46;p37"/>
          <p:cNvSpPr txBox="1">
            <a:spLocks noGrp="1"/>
          </p:cNvSpPr>
          <p:nvPr>
            <p:ph type="dt" idx="10"/>
          </p:nvPr>
        </p:nvSpPr>
        <p:spPr>
          <a:xfrm>
            <a:off x="4791075" y="6481762"/>
            <a:ext cx="2133600" cy="301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47" name="Google Shape;47;p37"/>
          <p:cNvSpPr txBox="1">
            <a:spLocks noGrp="1"/>
          </p:cNvSpPr>
          <p:nvPr>
            <p:ph type="ftr" idx="11"/>
          </p:nvPr>
        </p:nvSpPr>
        <p:spPr>
          <a:xfrm>
            <a:off x="457200" y="6481762"/>
            <a:ext cx="4259262" cy="301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48" name="Google Shape;48;p37"/>
          <p:cNvSpPr txBox="1">
            <a:spLocks noGrp="1"/>
          </p:cNvSpPr>
          <p:nvPr>
            <p:ph type="sldNum" idx="12"/>
          </p:nvPr>
        </p:nvSpPr>
        <p:spPr>
          <a:xfrm>
            <a:off x="7589837" y="6481762"/>
            <a:ext cx="503237" cy="301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entury Gothic"/>
              <a:buNone/>
              <a:defRPr sz="1200" b="0" i="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entury Gothic"/>
              <a:buNone/>
              <a:defRPr sz="1200" b="0" i="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entury Gothic"/>
              <a:buNone/>
              <a:defRPr sz="1200" b="0" i="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entury Gothic"/>
              <a:buNone/>
              <a:defRPr sz="1200" b="0" i="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entury Gothic"/>
              <a:buNone/>
              <a:defRPr sz="1200" b="0" i="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entury Gothic"/>
              <a:buNone/>
              <a:defRPr sz="1200" b="0" i="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entury Gothic"/>
              <a:buNone/>
              <a:defRPr sz="1200" b="0" i="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entury Gothic"/>
              <a:buNone/>
              <a:defRPr sz="1200" b="0" i="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entury Gothic"/>
              <a:buNone/>
              <a:defRPr sz="1200" b="0" i="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6" r:id="rId4"/>
    <p:sldLayoutId id="2147483657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00"/>
            </a:gs>
            <a:gs pos="60000">
              <a:srgbClr val="000000"/>
            </a:gs>
            <a:gs pos="100000">
              <a:srgbClr val="6C6C6C"/>
            </a:gs>
          </a:gsLst>
          <a:lin ang="5400000" scaled="0"/>
        </a:grad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43"/>
          <p:cNvSpPr/>
          <p:nvPr/>
        </p:nvSpPr>
        <p:spPr>
          <a:xfrm rot="10800000" flipH="1">
            <a:off x="6350" y="6350"/>
            <a:ext cx="9131300" cy="6837362"/>
          </a:xfrm>
          <a:prstGeom prst="rtTriangle">
            <a:avLst/>
          </a:prstGeom>
          <a:gradFill>
            <a:gsLst>
              <a:gs pos="0">
                <a:srgbClr val="D4D4D6"/>
              </a:gs>
              <a:gs pos="69999">
                <a:srgbClr val="D4D4D6"/>
              </a:gs>
              <a:gs pos="100000">
                <a:srgbClr val="D4D4D6"/>
              </a:gs>
            </a:gsLst>
            <a:lin ang="798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9" name="Google Shape;79;p43"/>
          <p:cNvSpPr/>
          <p:nvPr/>
        </p:nvSpPr>
        <p:spPr>
          <a:xfrm rot="-5400000" flipH="1">
            <a:off x="7553325" y="309562"/>
            <a:ext cx="1893887" cy="1293812"/>
          </a:xfrm>
          <a:prstGeom prst="triangle">
            <a:avLst>
              <a:gd name="adj" fmla="val 11086"/>
            </a:avLst>
          </a:prstGeom>
          <a:gradFill>
            <a:gsLst>
              <a:gs pos="0">
                <a:srgbClr val="B27300"/>
              </a:gs>
              <a:gs pos="60000">
                <a:srgbClr val="FFCD00"/>
              </a:gs>
              <a:gs pos="100000">
                <a:srgbClr val="FFD065"/>
              </a:gs>
            </a:gsLst>
            <a:lin ang="15479999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80" name="Google Shape;80;p43"/>
          <p:cNvCxnSpPr/>
          <p:nvPr/>
        </p:nvCxnSpPr>
        <p:spPr>
          <a:xfrm rot="10800000">
            <a:off x="6469062" y="9525"/>
            <a:ext cx="2673350" cy="1900237"/>
          </a:xfrm>
          <a:prstGeom prst="straightConnector1">
            <a:avLst/>
          </a:prstGeom>
          <a:noFill/>
          <a:ln w="9525" cap="rnd" cmpd="sng">
            <a:solidFill>
              <a:srgbClr val="C1C4CE">
                <a:alpha val="44705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</p:cxnSp>
      <p:cxnSp>
        <p:nvCxnSpPr>
          <p:cNvPr id="81" name="Google Shape;81;p43"/>
          <p:cNvCxnSpPr/>
          <p:nvPr/>
        </p:nvCxnSpPr>
        <p:spPr>
          <a:xfrm rot="10800000" flipH="1">
            <a:off x="0" y="6350"/>
            <a:ext cx="9137650" cy="6845300"/>
          </a:xfrm>
          <a:prstGeom prst="straightConnector1">
            <a:avLst/>
          </a:prstGeom>
          <a:noFill/>
          <a:ln w="9525" cap="rnd" cmpd="sng">
            <a:solidFill>
              <a:srgbClr val="B9BDC8">
                <a:alpha val="34509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</p:cxnSp>
      <p:sp>
        <p:nvSpPr>
          <p:cNvPr id="82" name="Google Shape;82;p43"/>
          <p:cNvSpPr txBox="1">
            <a:spLocks noGrp="1"/>
          </p:cNvSpPr>
          <p:nvPr>
            <p:ph type="title"/>
          </p:nvPr>
        </p:nvSpPr>
        <p:spPr>
          <a:xfrm>
            <a:off x="457200" y="268287"/>
            <a:ext cx="8229600" cy="1398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FFC45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FFC45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FFC45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FFC45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FFC45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FFC45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FFC45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FFC45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FFC45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83" name="Google Shape;83;p43"/>
          <p:cNvSpPr txBox="1">
            <a:spLocks noGrp="1"/>
          </p:cNvSpPr>
          <p:nvPr>
            <p:ph type="body" idx="1"/>
          </p:nvPr>
        </p:nvSpPr>
        <p:spPr>
          <a:xfrm>
            <a:off x="457200" y="1882775"/>
            <a:ext cx="822960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81000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ans Symbols"/>
              <a:buChar char="⦿"/>
              <a:defRPr sz="30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85444" algn="l" rtl="0">
              <a:spcBef>
                <a:spcPts val="520"/>
              </a:spcBef>
              <a:spcAft>
                <a:spcPts val="0"/>
              </a:spcAft>
              <a:buClr>
                <a:schemeClr val="accent1"/>
              </a:buClr>
              <a:buSzPts val="2470"/>
              <a:buFont typeface="Verdana"/>
              <a:buChar char="›"/>
              <a:defRPr sz="2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ans Symbols"/>
              <a:buChar char="●"/>
              <a:defRPr sz="2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Noto Sans Symbols"/>
              <a:buChar char="●"/>
              <a:defRPr sz="20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49250" algn="l" rtl="0">
              <a:spcBef>
                <a:spcPts val="380"/>
              </a:spcBef>
              <a:spcAft>
                <a:spcPts val="0"/>
              </a:spcAft>
              <a:buClr>
                <a:srgbClr val="F4C689"/>
              </a:buClr>
              <a:buSzPts val="1900"/>
              <a:buFont typeface="Noto Sans Symbols"/>
              <a:buChar char="●"/>
              <a:defRPr sz="19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rgbClr val="F4C588"/>
              </a:buClr>
              <a:buSzPts val="1800"/>
              <a:buFont typeface="Noto Sans Symbols"/>
              <a:buChar char="●"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rgbClr val="F4C588"/>
              </a:buClr>
              <a:buSzPts val="1600"/>
              <a:buFont typeface="Noto Sans Symbols"/>
              <a:buChar char="●"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rgbClr val="F4C588"/>
              </a:buClr>
              <a:buSzPts val="1600"/>
              <a:buFont typeface="Noto Sans Symbols"/>
              <a:buChar char="●"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rgbClr val="F4C588"/>
              </a:buClr>
              <a:buSzPts val="1600"/>
              <a:buFont typeface="Noto Sans Symbols"/>
              <a:buChar char="●"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84" name="Google Shape;84;p43"/>
          <p:cNvSpPr txBox="1">
            <a:spLocks noGrp="1"/>
          </p:cNvSpPr>
          <p:nvPr>
            <p:ph type="dt" idx="10"/>
          </p:nvPr>
        </p:nvSpPr>
        <p:spPr>
          <a:xfrm>
            <a:off x="6956425" y="6477000"/>
            <a:ext cx="21336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85" name="Google Shape;85;p43"/>
          <p:cNvSpPr txBox="1">
            <a:spLocks noGrp="1"/>
          </p:cNvSpPr>
          <p:nvPr>
            <p:ph type="ftr" idx="11"/>
          </p:nvPr>
        </p:nvSpPr>
        <p:spPr>
          <a:xfrm>
            <a:off x="2619375" y="6481762"/>
            <a:ext cx="4260850" cy="300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86" name="Google Shape;86;p43"/>
          <p:cNvSpPr txBox="1">
            <a:spLocks noGrp="1"/>
          </p:cNvSpPr>
          <p:nvPr>
            <p:ph type="sldNum" idx="12"/>
          </p:nvPr>
        </p:nvSpPr>
        <p:spPr>
          <a:xfrm>
            <a:off x="8450262" y="809625"/>
            <a:ext cx="503237" cy="300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entury Gothic"/>
              <a:buNone/>
              <a:defRPr sz="1200" b="0" i="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entury Gothic"/>
              <a:buNone/>
              <a:defRPr sz="1200" b="0" i="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entury Gothic"/>
              <a:buNone/>
              <a:defRPr sz="1200" b="0" i="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entury Gothic"/>
              <a:buNone/>
              <a:defRPr sz="1200" b="0" i="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entury Gothic"/>
              <a:buNone/>
              <a:defRPr sz="1200" b="0" i="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entury Gothic"/>
              <a:buNone/>
              <a:defRPr sz="1200" b="0" i="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entury Gothic"/>
              <a:buNone/>
              <a:defRPr sz="1200" b="0" i="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entury Gothic"/>
              <a:buNone/>
              <a:defRPr sz="1200" b="0" i="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entury Gothic"/>
              <a:buNone/>
              <a:defRPr sz="1200" b="0" i="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303F63"/>
            </a:gs>
            <a:gs pos="60000">
              <a:srgbClr val="445886"/>
            </a:gs>
            <a:gs pos="100000">
              <a:srgbClr val="6B7FB1"/>
            </a:gs>
          </a:gsLst>
          <a:lin ang="5400000" scaled="0"/>
        </a:gradFill>
        <a:effectLst/>
      </p:bgPr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45"/>
          <p:cNvSpPr txBox="1">
            <a:spLocks noGrp="1"/>
          </p:cNvSpPr>
          <p:nvPr>
            <p:ph type="title"/>
          </p:nvPr>
        </p:nvSpPr>
        <p:spPr>
          <a:xfrm>
            <a:off x="457200" y="268287"/>
            <a:ext cx="8229600" cy="1398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FFC45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FFC45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FFC45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FFC45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FFC45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FFC45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FFC45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FFC45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FFC45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95" name="Google Shape;95;p45"/>
          <p:cNvSpPr txBox="1">
            <a:spLocks noGrp="1"/>
          </p:cNvSpPr>
          <p:nvPr>
            <p:ph type="body" idx="1"/>
          </p:nvPr>
        </p:nvSpPr>
        <p:spPr>
          <a:xfrm>
            <a:off x="457200" y="1882775"/>
            <a:ext cx="822960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81000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ans Symbols"/>
              <a:buChar char="⦿"/>
              <a:defRPr sz="30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85444" algn="l" rtl="0">
              <a:spcBef>
                <a:spcPts val="520"/>
              </a:spcBef>
              <a:spcAft>
                <a:spcPts val="0"/>
              </a:spcAft>
              <a:buClr>
                <a:schemeClr val="accent1"/>
              </a:buClr>
              <a:buSzPts val="2470"/>
              <a:buFont typeface="Verdana"/>
              <a:buChar char="›"/>
              <a:defRPr sz="2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ans Symbols"/>
              <a:buChar char="●"/>
              <a:defRPr sz="2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Noto Sans Symbols"/>
              <a:buChar char="●"/>
              <a:defRPr sz="20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49250" algn="l" rtl="0">
              <a:spcBef>
                <a:spcPts val="380"/>
              </a:spcBef>
              <a:spcAft>
                <a:spcPts val="0"/>
              </a:spcAft>
              <a:buClr>
                <a:srgbClr val="F4C689"/>
              </a:buClr>
              <a:buSzPts val="1900"/>
              <a:buFont typeface="Noto Sans Symbols"/>
              <a:buChar char="●"/>
              <a:defRPr sz="19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rgbClr val="F4C588"/>
              </a:buClr>
              <a:buSzPts val="1800"/>
              <a:buFont typeface="Noto Sans Symbols"/>
              <a:buChar char="●"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rgbClr val="F4C588"/>
              </a:buClr>
              <a:buSzPts val="1600"/>
              <a:buFont typeface="Noto Sans Symbols"/>
              <a:buChar char="●"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rgbClr val="F4C588"/>
              </a:buClr>
              <a:buSzPts val="1600"/>
              <a:buFont typeface="Noto Sans Symbols"/>
              <a:buChar char="●"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rgbClr val="F4C588"/>
              </a:buClr>
              <a:buSzPts val="1600"/>
              <a:buFont typeface="Noto Sans Symbols"/>
              <a:buChar char="●"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96" name="Google Shape;96;p45"/>
          <p:cNvSpPr txBox="1">
            <a:spLocks noGrp="1"/>
          </p:cNvSpPr>
          <p:nvPr>
            <p:ph type="dt" idx="10"/>
          </p:nvPr>
        </p:nvSpPr>
        <p:spPr>
          <a:xfrm>
            <a:off x="4791075" y="6481762"/>
            <a:ext cx="2130425" cy="301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97" name="Google Shape;97;p45"/>
          <p:cNvSpPr txBox="1">
            <a:spLocks noGrp="1"/>
          </p:cNvSpPr>
          <p:nvPr>
            <p:ph type="ftr" idx="11"/>
          </p:nvPr>
        </p:nvSpPr>
        <p:spPr>
          <a:xfrm>
            <a:off x="457200" y="6481762"/>
            <a:ext cx="4260850" cy="301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98" name="Google Shape;98;p45"/>
          <p:cNvSpPr txBox="1">
            <a:spLocks noGrp="1"/>
          </p:cNvSpPr>
          <p:nvPr>
            <p:ph type="sldNum" idx="12"/>
          </p:nvPr>
        </p:nvSpPr>
        <p:spPr>
          <a:xfrm>
            <a:off x="7589837" y="6483350"/>
            <a:ext cx="503237" cy="301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entury Gothic"/>
              <a:buNone/>
              <a:defRPr sz="1200" b="0" i="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entury Gothic"/>
              <a:buNone/>
              <a:defRPr sz="1200" b="0" i="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entury Gothic"/>
              <a:buNone/>
              <a:defRPr sz="1200" b="0" i="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entury Gothic"/>
              <a:buNone/>
              <a:defRPr sz="1200" b="0" i="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entury Gothic"/>
              <a:buNone/>
              <a:defRPr sz="1200" b="0" i="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entury Gothic"/>
              <a:buNone/>
              <a:defRPr sz="1200" b="0" i="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entury Gothic"/>
              <a:buNone/>
              <a:defRPr sz="1200" b="0" i="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entury Gothic"/>
              <a:buNone/>
              <a:defRPr sz="1200" b="0" i="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entury Gothic"/>
              <a:buNone/>
              <a:defRPr sz="1200" b="0" i="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303F63"/>
            </a:gs>
            <a:gs pos="60000">
              <a:srgbClr val="445886"/>
            </a:gs>
            <a:gs pos="100000">
              <a:srgbClr val="6B7FB1"/>
            </a:gs>
          </a:gsLst>
          <a:lin ang="5400000" scaled="0"/>
        </a:gradFill>
        <a:effectLst/>
      </p:bgPr>
    </p:bg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47"/>
          <p:cNvSpPr txBox="1">
            <a:spLocks noGrp="1"/>
          </p:cNvSpPr>
          <p:nvPr>
            <p:ph type="title"/>
          </p:nvPr>
        </p:nvSpPr>
        <p:spPr>
          <a:xfrm>
            <a:off x="457200" y="268287"/>
            <a:ext cx="8229600" cy="1398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FFC45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FFC45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FFC45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FFC45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FFC45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FFC45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FFC45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FFC45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FFC45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10" name="Google Shape;110;p47"/>
          <p:cNvSpPr txBox="1">
            <a:spLocks noGrp="1"/>
          </p:cNvSpPr>
          <p:nvPr>
            <p:ph type="body" idx="1"/>
          </p:nvPr>
        </p:nvSpPr>
        <p:spPr>
          <a:xfrm>
            <a:off x="457200" y="1882775"/>
            <a:ext cx="822960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81000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ans Symbols"/>
              <a:buChar char="⦿"/>
              <a:defRPr sz="30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85444" algn="l" rtl="0">
              <a:spcBef>
                <a:spcPts val="520"/>
              </a:spcBef>
              <a:spcAft>
                <a:spcPts val="0"/>
              </a:spcAft>
              <a:buClr>
                <a:schemeClr val="accent1"/>
              </a:buClr>
              <a:buSzPts val="2470"/>
              <a:buFont typeface="Verdana"/>
              <a:buChar char="›"/>
              <a:defRPr sz="2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ans Symbols"/>
              <a:buChar char="●"/>
              <a:defRPr sz="2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Noto Sans Symbols"/>
              <a:buChar char="●"/>
              <a:defRPr sz="20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49250" algn="l" rtl="0">
              <a:spcBef>
                <a:spcPts val="380"/>
              </a:spcBef>
              <a:spcAft>
                <a:spcPts val="0"/>
              </a:spcAft>
              <a:buClr>
                <a:srgbClr val="F4C689"/>
              </a:buClr>
              <a:buSzPts val="1900"/>
              <a:buFont typeface="Noto Sans Symbols"/>
              <a:buChar char="●"/>
              <a:defRPr sz="19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rgbClr val="F4C588"/>
              </a:buClr>
              <a:buSzPts val="1800"/>
              <a:buFont typeface="Noto Sans Symbols"/>
              <a:buChar char="●"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rgbClr val="F4C588"/>
              </a:buClr>
              <a:buSzPts val="1600"/>
              <a:buFont typeface="Noto Sans Symbols"/>
              <a:buChar char="●"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rgbClr val="F4C588"/>
              </a:buClr>
              <a:buSzPts val="1600"/>
              <a:buFont typeface="Noto Sans Symbols"/>
              <a:buChar char="●"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rgbClr val="F4C588"/>
              </a:buClr>
              <a:buSzPts val="1600"/>
              <a:buFont typeface="Noto Sans Symbols"/>
              <a:buChar char="●"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11" name="Google Shape;111;p47"/>
          <p:cNvSpPr txBox="1">
            <a:spLocks noGrp="1"/>
          </p:cNvSpPr>
          <p:nvPr>
            <p:ph type="dt" idx="10"/>
          </p:nvPr>
        </p:nvSpPr>
        <p:spPr>
          <a:xfrm>
            <a:off x="6278562" y="6556375"/>
            <a:ext cx="2133600" cy="301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12" name="Google Shape;112;p47"/>
          <p:cNvSpPr txBox="1">
            <a:spLocks noGrp="1"/>
          </p:cNvSpPr>
          <p:nvPr>
            <p:ph type="ftr" idx="11"/>
          </p:nvPr>
        </p:nvSpPr>
        <p:spPr>
          <a:xfrm>
            <a:off x="1135062" y="6556375"/>
            <a:ext cx="5143500" cy="301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13" name="Google Shape;113;p47"/>
          <p:cNvSpPr txBox="1">
            <a:spLocks noGrp="1"/>
          </p:cNvSpPr>
          <p:nvPr>
            <p:ph type="sldNum" idx="12"/>
          </p:nvPr>
        </p:nvSpPr>
        <p:spPr>
          <a:xfrm>
            <a:off x="8410575" y="6556375"/>
            <a:ext cx="503237" cy="301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entury Gothic"/>
              <a:buNone/>
              <a:defRPr sz="900" b="0" i="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entury Gothic"/>
              <a:buNone/>
              <a:defRPr sz="900" b="0" i="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entury Gothic"/>
              <a:buNone/>
              <a:defRPr sz="900" b="0" i="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entury Gothic"/>
              <a:buNone/>
              <a:defRPr sz="900" b="0" i="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entury Gothic"/>
              <a:buNone/>
              <a:defRPr sz="900" b="0" i="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entury Gothic"/>
              <a:buNone/>
              <a:defRPr sz="900" b="0" i="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entury Gothic"/>
              <a:buNone/>
              <a:defRPr sz="900" b="0" i="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entury Gothic"/>
              <a:buNone/>
              <a:defRPr sz="900" b="0" i="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entury Gothic"/>
              <a:buNone/>
              <a:defRPr sz="900" b="0" i="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3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00"/>
            </a:gs>
            <a:gs pos="60000">
              <a:srgbClr val="000000"/>
            </a:gs>
            <a:gs pos="100000">
              <a:srgbClr val="6C6C6C"/>
            </a:gs>
          </a:gsLst>
          <a:lin ang="5400000" scaled="0"/>
        </a:gradFill>
        <a:effectLst/>
      </p:bgPr>
    </p:bg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49"/>
          <p:cNvSpPr txBox="1">
            <a:spLocks noGrp="1"/>
          </p:cNvSpPr>
          <p:nvPr>
            <p:ph type="title"/>
          </p:nvPr>
        </p:nvSpPr>
        <p:spPr>
          <a:xfrm>
            <a:off x="457200" y="268287"/>
            <a:ext cx="8229600" cy="1398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FFC45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FFC45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FFC45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FFC45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FFC45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FFC45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FFC45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FFC45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200" b="0" i="0" u="none" strike="noStrike" cap="none">
                <a:solidFill>
                  <a:srgbClr val="FFC45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23" name="Google Shape;123;p49"/>
          <p:cNvSpPr txBox="1">
            <a:spLocks noGrp="1"/>
          </p:cNvSpPr>
          <p:nvPr>
            <p:ph type="body" idx="1"/>
          </p:nvPr>
        </p:nvSpPr>
        <p:spPr>
          <a:xfrm>
            <a:off x="457200" y="1882775"/>
            <a:ext cx="822960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81000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ans Symbols"/>
              <a:buChar char="⦿"/>
              <a:defRPr sz="30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85444" algn="l" rtl="0">
              <a:spcBef>
                <a:spcPts val="520"/>
              </a:spcBef>
              <a:spcAft>
                <a:spcPts val="0"/>
              </a:spcAft>
              <a:buClr>
                <a:schemeClr val="accent1"/>
              </a:buClr>
              <a:buSzPts val="2470"/>
              <a:buFont typeface="Verdana"/>
              <a:buChar char="›"/>
              <a:defRPr sz="2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ans Symbols"/>
              <a:buChar char="●"/>
              <a:defRPr sz="2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Noto Sans Symbols"/>
              <a:buChar char="●"/>
              <a:defRPr sz="20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49250" algn="l" rtl="0">
              <a:spcBef>
                <a:spcPts val="380"/>
              </a:spcBef>
              <a:spcAft>
                <a:spcPts val="0"/>
              </a:spcAft>
              <a:buClr>
                <a:srgbClr val="F4C689"/>
              </a:buClr>
              <a:buSzPts val="1900"/>
              <a:buFont typeface="Noto Sans Symbols"/>
              <a:buChar char="●"/>
              <a:defRPr sz="19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rgbClr val="F4C588"/>
              </a:buClr>
              <a:buSzPts val="1800"/>
              <a:buFont typeface="Noto Sans Symbols"/>
              <a:buChar char="●"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rgbClr val="F4C588"/>
              </a:buClr>
              <a:buSzPts val="1600"/>
              <a:buFont typeface="Noto Sans Symbols"/>
              <a:buChar char="●"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rgbClr val="F4C588"/>
              </a:buClr>
              <a:buSzPts val="1600"/>
              <a:buFont typeface="Noto Sans Symbols"/>
              <a:buChar char="●"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rgbClr val="F4C588"/>
              </a:buClr>
              <a:buSzPts val="1600"/>
              <a:buFont typeface="Noto Sans Symbols"/>
              <a:buChar char="●"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24" name="Google Shape;124;p49"/>
          <p:cNvSpPr txBox="1">
            <a:spLocks noGrp="1"/>
          </p:cNvSpPr>
          <p:nvPr>
            <p:ph type="dt" idx="10"/>
          </p:nvPr>
        </p:nvSpPr>
        <p:spPr>
          <a:xfrm>
            <a:off x="6108700" y="6556375"/>
            <a:ext cx="2101850" cy="301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25" name="Google Shape;125;p49"/>
          <p:cNvSpPr txBox="1">
            <a:spLocks noGrp="1"/>
          </p:cNvSpPr>
          <p:nvPr>
            <p:ph type="ftr" idx="11"/>
          </p:nvPr>
        </p:nvSpPr>
        <p:spPr>
          <a:xfrm>
            <a:off x="1169987" y="6557962"/>
            <a:ext cx="4948237" cy="301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26" name="Google Shape;126;p49"/>
          <p:cNvSpPr txBox="1">
            <a:spLocks noGrp="1"/>
          </p:cNvSpPr>
          <p:nvPr>
            <p:ph type="sldNum" idx="12"/>
          </p:nvPr>
        </p:nvSpPr>
        <p:spPr>
          <a:xfrm>
            <a:off x="8216900" y="6556375"/>
            <a:ext cx="366712" cy="301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entury Gothic"/>
              <a:buNone/>
              <a:defRPr sz="900" b="0" i="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entury Gothic"/>
              <a:buNone/>
              <a:defRPr sz="900" b="0" i="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entury Gothic"/>
              <a:buNone/>
              <a:defRPr sz="900" b="0" i="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entury Gothic"/>
              <a:buNone/>
              <a:defRPr sz="900" b="0" i="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entury Gothic"/>
              <a:buNone/>
              <a:defRPr sz="900" b="0" i="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entury Gothic"/>
              <a:buNone/>
              <a:defRPr sz="900" b="0" i="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entury Gothic"/>
              <a:buNone/>
              <a:defRPr sz="900" b="0" i="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entury Gothic"/>
              <a:buNone/>
              <a:defRPr sz="900" b="0" i="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entury Gothic"/>
              <a:buNone/>
              <a:defRPr sz="900" b="0" i="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5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image" Target="../media/image13.jpg"/><Relationship Id="rId7" Type="http://schemas.openxmlformats.org/officeDocument/2006/relationships/image" Target="../media/image1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g"/><Relationship Id="rId4" Type="http://schemas.openxmlformats.org/officeDocument/2006/relationships/image" Target="../media/image1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g"/><Relationship Id="rId5" Type="http://schemas.openxmlformats.org/officeDocument/2006/relationships/image" Target="../media/image5.jpg"/><Relationship Id="rId4" Type="http://schemas.openxmlformats.org/officeDocument/2006/relationships/image" Target="../media/image24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g"/><Relationship Id="rId3" Type="http://schemas.openxmlformats.org/officeDocument/2006/relationships/image" Target="../media/image25.jpg"/><Relationship Id="rId7" Type="http://schemas.openxmlformats.org/officeDocument/2006/relationships/image" Target="../media/image29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4" Type="http://schemas.openxmlformats.org/officeDocument/2006/relationships/image" Target="../media/image26.jpg"/><Relationship Id="rId9" Type="http://schemas.openxmlformats.org/officeDocument/2006/relationships/image" Target="../media/image1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34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g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image" Target="../media/image35.jpg"/><Relationship Id="rId7" Type="http://schemas.openxmlformats.org/officeDocument/2006/relationships/image" Target="../media/image39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g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42.png"/><Relationship Id="rId4" Type="http://schemas.openxmlformats.org/officeDocument/2006/relationships/image" Target="../media/image44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g"/><Relationship Id="rId5" Type="http://schemas.openxmlformats.org/officeDocument/2006/relationships/image" Target="../media/image5.jpg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9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g"/><Relationship Id="rId5" Type="http://schemas.openxmlformats.org/officeDocument/2006/relationships/image" Target="../media/image47.jpg"/><Relationship Id="rId4" Type="http://schemas.openxmlformats.org/officeDocument/2006/relationships/image" Target="../media/image5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52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g"/><Relationship Id="rId5" Type="http://schemas.openxmlformats.org/officeDocument/2006/relationships/image" Target="../media/image50.jpg"/><Relationship Id="rId4" Type="http://schemas.openxmlformats.org/officeDocument/2006/relationships/image" Target="../media/image5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55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g"/><Relationship Id="rId5" Type="http://schemas.openxmlformats.org/officeDocument/2006/relationships/image" Target="../media/image53.jpg"/><Relationship Id="rId4" Type="http://schemas.openxmlformats.org/officeDocument/2006/relationships/image" Target="../media/image5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9.jpg"/><Relationship Id="rId4" Type="http://schemas.openxmlformats.org/officeDocument/2006/relationships/image" Target="../media/image58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2.jpg"/><Relationship Id="rId5" Type="http://schemas.openxmlformats.org/officeDocument/2006/relationships/image" Target="../media/image61.jpg"/><Relationship Id="rId4" Type="http://schemas.openxmlformats.org/officeDocument/2006/relationships/image" Target="../media/image5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5.jpg"/><Relationship Id="rId5" Type="http://schemas.openxmlformats.org/officeDocument/2006/relationships/image" Target="../media/image64.jpg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"/>
          <p:cNvSpPr txBox="1">
            <a:spLocks noGrp="1"/>
          </p:cNvSpPr>
          <p:nvPr>
            <p:ph type="ctrTitle" idx="4294967295"/>
          </p:nvPr>
        </p:nvSpPr>
        <p:spPr>
          <a:xfrm>
            <a:off x="1042988" y="1123950"/>
            <a:ext cx="6892925" cy="1368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484632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351"/>
              </a:buClr>
              <a:buSzPct val="100000"/>
              <a:buFont typeface="Arial"/>
              <a:buNone/>
            </a:pPr>
            <a:r>
              <a:rPr lang="pl-PL" sz="2400" b="0" i="0" u="none" strike="noStrike" cap="none" dirty="0">
                <a:solidFill>
                  <a:srgbClr val="FFC35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pl-PL" sz="2400" b="0" i="0" u="none" strike="noStrike" cap="none" dirty="0">
                <a:solidFill>
                  <a:srgbClr val="FFC35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pl-PL" sz="2400" b="0" i="0" u="none" strike="noStrike" cap="none" dirty="0">
                <a:solidFill>
                  <a:srgbClr val="FFC35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pl-PL" sz="2400" b="0" i="0" u="none" strike="noStrike" cap="none" dirty="0">
                <a:solidFill>
                  <a:srgbClr val="FFC35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pl-PL" sz="2400" b="0" i="0" u="none" strike="noStrike" cap="none" dirty="0">
                <a:solidFill>
                  <a:srgbClr val="FFC35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pl-PL" sz="2400" b="0" i="0" u="none" strike="noStrike" cap="none" dirty="0">
                <a:solidFill>
                  <a:srgbClr val="FFC35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pl-PL" sz="2400" b="0" i="0" u="none" strike="noStrike" cap="none" dirty="0">
                <a:solidFill>
                  <a:srgbClr val="FFC35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pl-PL" sz="2400" b="0" i="0" u="none" strike="noStrike" cap="none" dirty="0">
                <a:solidFill>
                  <a:srgbClr val="FFC35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pl-PL" sz="2400" b="0" i="0" u="none" strike="noStrike" cap="none" dirty="0">
                <a:solidFill>
                  <a:srgbClr val="FFC35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pl-PL" sz="2400" b="0" i="0" u="none" strike="noStrike" cap="none" dirty="0">
                <a:solidFill>
                  <a:srgbClr val="FFC35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pl-PL" sz="2400" b="0" i="0" u="none" strike="noStrike" cap="none" dirty="0">
                <a:solidFill>
                  <a:srgbClr val="FFC35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pl-PL" sz="2400" b="0" i="0" u="none" strike="noStrike" cap="none" dirty="0">
                <a:solidFill>
                  <a:srgbClr val="FFC35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pl-PL" sz="2400" b="0" i="0" u="none" strike="noStrike" cap="none" dirty="0">
                <a:solidFill>
                  <a:srgbClr val="FFC35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pl-PL" sz="2400" b="0" i="0" u="none" strike="noStrike" cap="none" dirty="0">
                <a:solidFill>
                  <a:srgbClr val="FFC35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pl-PL" sz="2400" b="0" i="0" u="none" strike="noStrike" cap="none" dirty="0">
                <a:solidFill>
                  <a:srgbClr val="FFC35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pl-PL" sz="2400" b="0" i="0" u="none" strike="noStrike" cap="none" dirty="0">
                <a:solidFill>
                  <a:srgbClr val="FFC35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pl-PL" sz="2400" b="0" i="0" u="none" strike="noStrike" cap="none" dirty="0">
                <a:solidFill>
                  <a:srgbClr val="FFC35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pl-PL" sz="2400" b="0" i="0" u="none" strike="noStrike" cap="none" dirty="0">
                <a:solidFill>
                  <a:srgbClr val="FFC35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pl-PL" sz="2400" b="0" i="0" u="none" strike="noStrike" cap="none" dirty="0">
                <a:solidFill>
                  <a:srgbClr val="FFC35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pl-PL" sz="2400" b="0" i="0" u="none" strike="noStrike" cap="none" dirty="0">
                <a:solidFill>
                  <a:srgbClr val="FFC35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pl-PL" sz="2400" b="0" i="0" u="none" strike="noStrike" cap="none" dirty="0">
                <a:solidFill>
                  <a:srgbClr val="FFC35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pl-PL" sz="2400" b="0" i="0" u="none" strike="noStrike" cap="none" dirty="0">
                <a:solidFill>
                  <a:srgbClr val="FFC35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pl-PL" sz="2400" b="0" i="0" u="none" strike="noStrike" cap="none" dirty="0">
                <a:solidFill>
                  <a:srgbClr val="FFC35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pl-PL" sz="2400" b="0" i="0" u="none" strike="noStrike" cap="none" dirty="0">
                <a:solidFill>
                  <a:srgbClr val="FFC35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pl-PL" sz="3200" b="1" i="0" u="none" strike="noStrike" cap="none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rPr>
              <a:t>Miejsko-Gminny Ośrodek Pomocy Społecznej w Czerniejewie </a:t>
            </a:r>
            <a:endParaRPr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9" name="Google Shape;139;p1"/>
          <p:cNvSpPr txBox="1"/>
          <p:nvPr/>
        </p:nvSpPr>
        <p:spPr>
          <a:xfrm>
            <a:off x="1619250" y="2708275"/>
            <a:ext cx="5616575" cy="1692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entury Gothic"/>
              <a:buNone/>
            </a:pPr>
            <a:r>
              <a:rPr lang="pl-PL" sz="2400" b="1" i="0" u="none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entury Gothic"/>
              <a:buNone/>
            </a:pPr>
            <a:endParaRPr sz="2400" b="1" i="0" u="none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D25D"/>
              </a:buClr>
              <a:buSzPts val="2800"/>
              <a:buFont typeface="Arial"/>
              <a:buNone/>
            </a:pPr>
            <a:r>
              <a:rPr lang="pl-PL" sz="2800" b="1" i="0" u="none" dirty="0">
                <a:solidFill>
                  <a:srgbClr val="FFD25D"/>
                </a:solidFill>
                <a:latin typeface="Arial"/>
                <a:ea typeface="Arial"/>
                <a:cs typeface="Arial"/>
                <a:sym typeface="Arial"/>
              </a:rPr>
              <a:t>     </a:t>
            </a:r>
            <a:r>
              <a:rPr lang="pl-PL" sz="2800" b="1" i="0" u="none" dirty="0">
                <a:solidFill>
                  <a:srgbClr val="FFD2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Arial"/>
              </a:rPr>
              <a:t>Sprawozdanie z działalności </a:t>
            </a:r>
            <a:endParaRPr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D25D"/>
              </a:buClr>
              <a:buSzPts val="2800"/>
              <a:buFont typeface="Arial"/>
              <a:buNone/>
            </a:pPr>
            <a:r>
              <a:rPr lang="pl-PL" sz="2800" b="1" i="0" u="none" dirty="0">
                <a:solidFill>
                  <a:srgbClr val="FFD2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Arial"/>
              </a:rPr>
              <a:t>   za 2024 rok</a:t>
            </a:r>
            <a:endParaRPr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0" name="Google Shape;140;p1"/>
          <p:cNvSpPr txBox="1"/>
          <p:nvPr/>
        </p:nvSpPr>
        <p:spPr>
          <a:xfrm>
            <a:off x="0" y="5157787"/>
            <a:ext cx="5219700" cy="1366837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rgbClr val="FFD25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41" name="Google Shape;141;p1" descr="C:\Users\Dell\Desktop\SENIOR 2025\ROPS\zdjecia z ropsu do sprawozdania\462370308_3886572531623273_5429157006695785811_n.jpg"/>
          <p:cNvPicPr preferRelativeResize="0"/>
          <p:nvPr/>
        </p:nvPicPr>
        <p:blipFill rotWithShape="1">
          <a:blip r:embed="rId3">
            <a:alphaModFix/>
          </a:blip>
          <a:srcRect l="10911" b="27458"/>
          <a:stretch/>
        </p:blipFill>
        <p:spPr>
          <a:xfrm>
            <a:off x="3203575" y="5338762"/>
            <a:ext cx="1979612" cy="9699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1" descr="C:\Users\Dell\Desktop\SENIOR 2025\ROPS\zdjecia z ropsu do sprawozdania\109570111_119808846473450_4244933831185439777_n.jpg"/>
          <p:cNvPicPr preferRelativeResize="0"/>
          <p:nvPr/>
        </p:nvPicPr>
        <p:blipFill rotWithShape="1">
          <a:blip r:embed="rId4">
            <a:alphaModFix/>
          </a:blip>
          <a:srcRect t="15580" b="20311"/>
          <a:stretch/>
        </p:blipFill>
        <p:spPr>
          <a:xfrm>
            <a:off x="1763712" y="5353050"/>
            <a:ext cx="1584325" cy="101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1" descr="C:\Users\Dell\Desktop\SENIOR 2025\ROPS\zdjecia z ropsu do sprawozdania\424673423_7187650181301076_8420664032108457345_n.jpg"/>
          <p:cNvPicPr preferRelativeResize="0"/>
          <p:nvPr/>
        </p:nvPicPr>
        <p:blipFill rotWithShape="1">
          <a:blip r:embed="rId5">
            <a:alphaModFix/>
          </a:blip>
          <a:srcRect t="9150" r="-5640" b="10064"/>
          <a:stretch/>
        </p:blipFill>
        <p:spPr>
          <a:xfrm>
            <a:off x="179387" y="5335587"/>
            <a:ext cx="1368425" cy="1046162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1"/>
          <p:cNvSpPr/>
          <p:nvPr/>
        </p:nvSpPr>
        <p:spPr>
          <a:xfrm rot="5400000">
            <a:off x="5184775" y="5192712"/>
            <a:ext cx="1366837" cy="1296987"/>
          </a:xfrm>
          <a:prstGeom prst="triangle">
            <a:avLst>
              <a:gd name="adj" fmla="val 10680"/>
            </a:avLst>
          </a:prstGeom>
          <a:solidFill>
            <a:schemeClr val="accent1"/>
          </a:solidFill>
          <a:ln w="12700" cap="flat" cmpd="sng">
            <a:solidFill>
              <a:srgbClr val="FFD25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2" name="Google Shape;422;p11" descr="C:\Users\Dell\Downloads\Screenshot 2025-04-13 at 11-30-29 Od stycznia tańsze lub bezpłatne usługi opiekuńcze dla mieszkańców Gdańska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71898" y="0"/>
            <a:ext cx="4072102" cy="2511102"/>
          </a:xfrm>
          <a:prstGeom prst="rect">
            <a:avLst/>
          </a:prstGeom>
          <a:noFill/>
          <a:ln>
            <a:noFill/>
          </a:ln>
        </p:spPr>
      </p:pic>
      <p:sp>
        <p:nvSpPr>
          <p:cNvPr id="423" name="Google Shape;423;p11"/>
          <p:cNvSpPr/>
          <p:nvPr/>
        </p:nvSpPr>
        <p:spPr>
          <a:xfrm rot="5400000">
            <a:off x="107156" y="188118"/>
            <a:ext cx="865187" cy="720725"/>
          </a:xfrm>
          <a:prstGeom prst="triangle">
            <a:avLst>
              <a:gd name="adj" fmla="val 10680"/>
            </a:avLst>
          </a:prstGeom>
          <a:solidFill>
            <a:schemeClr val="accent1"/>
          </a:solidFill>
          <a:ln w="12700" cap="flat" cmpd="sng">
            <a:solidFill>
              <a:srgbClr val="FFD25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24" name="Google Shape;424;p11"/>
          <p:cNvSpPr txBox="1"/>
          <p:nvPr/>
        </p:nvSpPr>
        <p:spPr>
          <a:xfrm>
            <a:off x="899592" y="332656"/>
            <a:ext cx="1008112" cy="40011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D05D"/>
              </a:buClr>
              <a:buSzPts val="2000"/>
              <a:buFont typeface="Century Gothic"/>
              <a:buNone/>
            </a:pPr>
            <a:r>
              <a:rPr lang="pl-PL" sz="2000" b="0" i="0" u="none" strike="noStrike" cap="none">
                <a:solidFill>
                  <a:srgbClr val="FFD05D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2024</a:t>
            </a:r>
            <a:endParaRPr/>
          </a:p>
        </p:txBody>
      </p:sp>
      <p:sp>
        <p:nvSpPr>
          <p:cNvPr id="425" name="Google Shape;425;p11"/>
          <p:cNvSpPr/>
          <p:nvPr/>
        </p:nvSpPr>
        <p:spPr>
          <a:xfrm>
            <a:off x="539749" y="1685917"/>
            <a:ext cx="4072102" cy="1224136"/>
          </a:xfrm>
          <a:prstGeom prst="ellipse">
            <a:avLst/>
          </a:prstGeom>
          <a:gradFill>
            <a:gsLst>
              <a:gs pos="0">
                <a:srgbClr val="F3F3F3"/>
              </a:gs>
              <a:gs pos="34000">
                <a:srgbClr val="EFEFEF"/>
              </a:gs>
              <a:gs pos="100000">
                <a:srgbClr val="A8A8A8"/>
              </a:gs>
            </a:gsLst>
            <a:path path="circle">
              <a:fillToRect l="50000" t="50000" r="50000" b="50000"/>
            </a:path>
            <a:tileRect/>
          </a:gra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63500" dist="25400" dir="14700000" algn="t" rotWithShape="0">
              <a:srgbClr val="000000">
                <a:alpha val="4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600"/>
              <a:buFont typeface="Arial"/>
              <a:buNone/>
            </a:pPr>
            <a:r>
              <a:rPr lang="pl-PL" sz="1600" b="1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pl-PL" sz="1600" b="1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pl-PL" sz="2000" b="1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000"/>
              <a:buFont typeface="Arial"/>
              <a:buNone/>
            </a:pPr>
            <a:r>
              <a:rPr lang="pl-PL" sz="2000" b="1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Specjalistyczne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000"/>
              <a:buFont typeface="Arial"/>
              <a:buNone/>
            </a:pPr>
            <a:r>
              <a:rPr lang="pl-PL" sz="2000" b="1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 usługi opiekuńcze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000"/>
              <a:buFont typeface="Arial"/>
              <a:buNone/>
            </a:pPr>
            <a:r>
              <a:rPr lang="pl-PL" sz="2000" b="1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entury Gothic"/>
              <a:buNone/>
            </a:pPr>
            <a:endParaRPr sz="1600" b="1" i="0" u="none" strike="noStrike" cap="none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6" name="Google Shape;426;p11"/>
          <p:cNvSpPr/>
          <p:nvPr/>
        </p:nvSpPr>
        <p:spPr>
          <a:xfrm>
            <a:off x="52578" y="2007865"/>
            <a:ext cx="431800" cy="503237"/>
          </a:xfrm>
          <a:prstGeom prst="chevron">
            <a:avLst>
              <a:gd name="adj" fmla="val 10800"/>
            </a:avLst>
          </a:prstGeom>
          <a:solidFill>
            <a:schemeClr val="lt1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27" name="Google Shape;427;p11"/>
          <p:cNvSpPr txBox="1"/>
          <p:nvPr/>
        </p:nvSpPr>
        <p:spPr>
          <a:xfrm>
            <a:off x="7885112" y="5445125"/>
            <a:ext cx="1008062" cy="1079500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rgbClr val="FFD25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28" name="Google Shape;428;p11" descr="C:\Users\Dell\Desktop\SENIOR 2025\ROPS\zdjecia z ropsu do sprawozdania\424673423_7187650181301076_8420664032108457345_n.jpg"/>
          <p:cNvPicPr preferRelativeResize="0"/>
          <p:nvPr/>
        </p:nvPicPr>
        <p:blipFill rotWithShape="1">
          <a:blip r:embed="rId4">
            <a:alphaModFix/>
          </a:blip>
          <a:srcRect t="9150" r="-5640" b="10064"/>
          <a:stretch/>
        </p:blipFill>
        <p:spPr>
          <a:xfrm>
            <a:off x="7937500" y="5661025"/>
            <a:ext cx="882650" cy="674687"/>
          </a:xfrm>
          <a:prstGeom prst="rect">
            <a:avLst/>
          </a:prstGeom>
          <a:noFill/>
          <a:ln>
            <a:noFill/>
          </a:ln>
        </p:spPr>
      </p:pic>
      <p:sp>
        <p:nvSpPr>
          <p:cNvPr id="429" name="Google Shape;429;p11"/>
          <p:cNvSpPr/>
          <p:nvPr/>
        </p:nvSpPr>
        <p:spPr>
          <a:xfrm rot="-5400000">
            <a:off x="6877050" y="5475945"/>
            <a:ext cx="1079500" cy="936625"/>
          </a:xfrm>
          <a:prstGeom prst="triangle">
            <a:avLst>
              <a:gd name="adj" fmla="val 10680"/>
            </a:avLst>
          </a:prstGeom>
          <a:solidFill>
            <a:schemeClr val="accent1"/>
          </a:solidFill>
          <a:ln w="12700" cap="flat" cmpd="sng">
            <a:solidFill>
              <a:srgbClr val="FFD25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30" name="Google Shape;430;p11"/>
          <p:cNvSpPr txBox="1"/>
          <p:nvPr/>
        </p:nvSpPr>
        <p:spPr>
          <a:xfrm>
            <a:off x="-79809" y="868305"/>
            <a:ext cx="6048672" cy="70788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D05D"/>
              </a:buClr>
              <a:buSzPts val="4000"/>
              <a:buFont typeface="Century Gothic"/>
              <a:buNone/>
            </a:pPr>
            <a:r>
              <a:rPr lang="pl-PL" sz="4000" b="0" i="0" u="none" strike="noStrike" cap="none" dirty="0">
                <a:solidFill>
                  <a:srgbClr val="FFD05D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USŁUGI OPIEKUŃCZE</a:t>
            </a:r>
            <a:endParaRPr dirty="0"/>
          </a:p>
        </p:txBody>
      </p:sp>
      <p:sp>
        <p:nvSpPr>
          <p:cNvPr id="431" name="Google Shape;431;p11"/>
          <p:cNvSpPr/>
          <p:nvPr/>
        </p:nvSpPr>
        <p:spPr>
          <a:xfrm>
            <a:off x="915373" y="3836425"/>
            <a:ext cx="1795649" cy="797520"/>
          </a:xfrm>
          <a:prstGeom prst="rect">
            <a:avLst/>
          </a:prstGeom>
          <a:gradFill>
            <a:gsLst>
              <a:gs pos="0">
                <a:srgbClr val="FFD390"/>
              </a:gs>
              <a:gs pos="46000">
                <a:srgbClr val="FFC33E"/>
              </a:gs>
              <a:gs pos="100000">
                <a:srgbClr val="CD8700"/>
              </a:gs>
            </a:gsLst>
            <a:path path="circle">
              <a:fillToRect l="50000" t="50000" r="50000" b="50000"/>
            </a:path>
            <a:tileRect/>
          </a:gradFill>
          <a:ln w="9525" cap="flat" cmpd="sng">
            <a:solidFill>
              <a:srgbClr val="FFB700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200"/>
              <a:buFont typeface="Arial"/>
              <a:buNone/>
            </a:pPr>
            <a:r>
              <a:rPr lang="pl-PL" sz="1200" b="1" i="0" u="none" strike="noStrike" cap="none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Liczba osób korzystających</a:t>
            </a:r>
            <a:br>
              <a:rPr lang="pl-PL" sz="1200" b="1" i="0" u="none" strike="noStrike" cap="none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pl-PL" sz="1200" b="1" i="0" u="none" strike="noStrike" cap="none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 z usług</a:t>
            </a:r>
            <a:r>
              <a:rPr lang="pl-PL" sz="1600" b="1" i="0" u="none" strike="noStrike" cap="none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r>
              <a:rPr lang="pl-PL" sz="16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10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entury Gothic"/>
              <a:buNone/>
            </a:pPr>
            <a:endParaRPr sz="1200" b="1" i="0" u="none" strike="noStrike" cap="none" dirty="0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2" name="Google Shape;432;p11"/>
          <p:cNvSpPr/>
          <p:nvPr/>
        </p:nvSpPr>
        <p:spPr>
          <a:xfrm>
            <a:off x="742888" y="5445125"/>
            <a:ext cx="1800349" cy="576263"/>
          </a:xfrm>
          <a:prstGeom prst="rect">
            <a:avLst/>
          </a:prstGeom>
          <a:gradFill>
            <a:gsLst>
              <a:gs pos="0">
                <a:srgbClr val="FFD390"/>
              </a:gs>
              <a:gs pos="46000">
                <a:srgbClr val="FFC33E"/>
              </a:gs>
              <a:gs pos="100000">
                <a:srgbClr val="CD8700"/>
              </a:gs>
            </a:gsLst>
            <a:path path="circle">
              <a:fillToRect l="50000" t="50000" r="50000" b="50000"/>
            </a:path>
            <a:tileRect/>
          </a:gradFill>
          <a:ln w="9525" cap="flat" cmpd="sng">
            <a:solidFill>
              <a:srgbClr val="FFB700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entury Gothic"/>
              <a:buNone/>
            </a:pPr>
            <a:endParaRPr sz="16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entury Gothic"/>
              <a:buNone/>
            </a:pPr>
            <a:r>
              <a:rPr lang="pl-PL" sz="16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89.745,00 </a:t>
            </a:r>
            <a:r>
              <a:rPr lang="pl-PL"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zł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entury Gothic"/>
              <a:buNone/>
            </a:pPr>
            <a:endParaRPr sz="16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4" name="Google Shape;434;p11"/>
          <p:cNvSpPr/>
          <p:nvPr/>
        </p:nvSpPr>
        <p:spPr>
          <a:xfrm>
            <a:off x="64190" y="5112906"/>
            <a:ext cx="966964" cy="4318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800"/>
              <a:buFont typeface="Arial"/>
              <a:buNone/>
            </a:pPr>
            <a:r>
              <a:rPr lang="pl-PL" sz="800" b="1" i="0" u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Wykonanie (wydatki)</a:t>
            </a:r>
            <a:endParaRPr/>
          </a:p>
        </p:txBody>
      </p:sp>
      <p:sp>
        <p:nvSpPr>
          <p:cNvPr id="437" name="Google Shape;437;p11"/>
          <p:cNvSpPr/>
          <p:nvPr/>
        </p:nvSpPr>
        <p:spPr>
          <a:xfrm>
            <a:off x="526988" y="4019335"/>
            <a:ext cx="215900" cy="287337"/>
          </a:xfrm>
          <a:prstGeom prst="chevron">
            <a:avLst>
              <a:gd name="adj" fmla="val 10800"/>
            </a:avLst>
          </a:prstGeom>
          <a:solidFill>
            <a:schemeClr val="lt1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38" name="Google Shape;438;p11"/>
          <p:cNvSpPr/>
          <p:nvPr/>
        </p:nvSpPr>
        <p:spPr>
          <a:xfrm>
            <a:off x="79106" y="4019334"/>
            <a:ext cx="217487" cy="287337"/>
          </a:xfrm>
          <a:prstGeom prst="chevron">
            <a:avLst>
              <a:gd name="adj" fmla="val 10800"/>
            </a:avLst>
          </a:prstGeom>
          <a:solidFill>
            <a:schemeClr val="lt1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39" name="Google Shape;439;p11"/>
          <p:cNvSpPr/>
          <p:nvPr/>
        </p:nvSpPr>
        <p:spPr>
          <a:xfrm>
            <a:off x="2944527" y="3935434"/>
            <a:ext cx="1440160" cy="431800"/>
          </a:xfrm>
          <a:prstGeom prst="rect">
            <a:avLst/>
          </a:prstGeom>
          <a:gradFill>
            <a:gsLst>
              <a:gs pos="0">
                <a:srgbClr val="F3F3F3"/>
              </a:gs>
              <a:gs pos="34000">
                <a:srgbClr val="EFEFEF"/>
              </a:gs>
              <a:gs pos="100000">
                <a:srgbClr val="A8A8A8"/>
              </a:gs>
            </a:gsLst>
            <a:path path="circle">
              <a:fillToRect l="50000" t="50000" r="50000" b="50000"/>
            </a:path>
            <a:tileRect/>
          </a:gra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63500" dist="25400" dir="14700000" algn="t" rotWithShape="0">
              <a:srgbClr val="000000">
                <a:alpha val="4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pl-PL"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Realizacja przez firmy:</a:t>
            </a:r>
            <a:endParaRPr/>
          </a:p>
        </p:txBody>
      </p:sp>
      <p:sp>
        <p:nvSpPr>
          <p:cNvPr id="440" name="Google Shape;440;p11"/>
          <p:cNvSpPr/>
          <p:nvPr/>
        </p:nvSpPr>
        <p:spPr>
          <a:xfrm>
            <a:off x="3411537" y="5372893"/>
            <a:ext cx="3671887" cy="1223962"/>
          </a:xfrm>
          <a:prstGeom prst="ellipse">
            <a:avLst/>
          </a:prstGeom>
          <a:solidFill>
            <a:schemeClr val="lt1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pl-PL" sz="1200" b="1" i="0" u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Centrum Terapii i Wspierania </a:t>
            </a:r>
            <a:r>
              <a:rPr lang="pl-PL" sz="1200" b="1" dirty="0">
                <a:solidFill>
                  <a:schemeClr val="dk1"/>
                </a:solidFill>
              </a:rPr>
              <a:t>R</a:t>
            </a:r>
            <a:r>
              <a:rPr lang="pl-PL" sz="1200" b="1" i="0" u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ozwoju 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pl-PL" sz="1200" b="1" i="0" u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ul. Witkowska 100, </a:t>
            </a:r>
            <a:br>
              <a:rPr lang="pl-PL" sz="1200" b="1" i="0" u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pl-PL" sz="1200" b="1" i="0" u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62-200 Gniezno </a:t>
            </a:r>
            <a:endParaRPr dirty="0"/>
          </a:p>
        </p:txBody>
      </p:sp>
      <p:sp>
        <p:nvSpPr>
          <p:cNvPr id="441" name="Google Shape;441;p11"/>
          <p:cNvSpPr/>
          <p:nvPr/>
        </p:nvSpPr>
        <p:spPr>
          <a:xfrm>
            <a:off x="3411537" y="4143281"/>
            <a:ext cx="3671887" cy="1223962"/>
          </a:xfrm>
          <a:prstGeom prst="ellipse">
            <a:avLst/>
          </a:prstGeom>
          <a:solidFill>
            <a:schemeClr val="lt1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pl-PL" sz="12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Konsorcjum – Specjalistyczna Terapia Pedagogiczna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pl-PL" sz="12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Piotr Staśkiewicz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pl-PL" sz="12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ul. Słoneczna 3b, 62-200 Gniezno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12"/>
          <p:cNvSpPr txBox="1"/>
          <p:nvPr/>
        </p:nvSpPr>
        <p:spPr>
          <a:xfrm>
            <a:off x="34925" y="-171450"/>
            <a:ext cx="4249737" cy="958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47" name="Google Shape;447;p12"/>
          <p:cNvSpPr txBox="1"/>
          <p:nvPr/>
        </p:nvSpPr>
        <p:spPr>
          <a:xfrm>
            <a:off x="7885112" y="5445125"/>
            <a:ext cx="1008062" cy="1079500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rgbClr val="FFD25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48" name="Google Shape;448;p12" descr="C:\Users\Dell\Desktop\SENIOR 2025\ROPS\zdjecia z ropsu do sprawozdania\424673423_7187650181301076_8420664032108457345_n.jpg"/>
          <p:cNvPicPr preferRelativeResize="0"/>
          <p:nvPr/>
        </p:nvPicPr>
        <p:blipFill rotWithShape="1">
          <a:blip r:embed="rId3">
            <a:alphaModFix/>
          </a:blip>
          <a:srcRect t="9150" r="-5640" b="10064"/>
          <a:stretch/>
        </p:blipFill>
        <p:spPr>
          <a:xfrm>
            <a:off x="7937500" y="5661025"/>
            <a:ext cx="882650" cy="674687"/>
          </a:xfrm>
          <a:prstGeom prst="rect">
            <a:avLst/>
          </a:prstGeom>
          <a:noFill/>
          <a:ln>
            <a:noFill/>
          </a:ln>
        </p:spPr>
      </p:pic>
      <p:sp>
        <p:nvSpPr>
          <p:cNvPr id="449" name="Google Shape;449;p12"/>
          <p:cNvSpPr/>
          <p:nvPr/>
        </p:nvSpPr>
        <p:spPr>
          <a:xfrm rot="-5400000">
            <a:off x="6877050" y="5516562"/>
            <a:ext cx="1079500" cy="936625"/>
          </a:xfrm>
          <a:prstGeom prst="triangle">
            <a:avLst>
              <a:gd name="adj" fmla="val 10680"/>
            </a:avLst>
          </a:prstGeom>
          <a:solidFill>
            <a:schemeClr val="accent1"/>
          </a:solidFill>
          <a:ln w="12700" cap="flat" cmpd="sng">
            <a:solidFill>
              <a:srgbClr val="FFD25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50" name="Google Shape;450;p12"/>
          <p:cNvSpPr/>
          <p:nvPr/>
        </p:nvSpPr>
        <p:spPr>
          <a:xfrm rot="5400000">
            <a:off x="107156" y="188118"/>
            <a:ext cx="865187" cy="720725"/>
          </a:xfrm>
          <a:prstGeom prst="triangle">
            <a:avLst>
              <a:gd name="adj" fmla="val 10680"/>
            </a:avLst>
          </a:prstGeom>
          <a:solidFill>
            <a:schemeClr val="accent1"/>
          </a:solidFill>
          <a:ln w="12700" cap="flat" cmpd="sng">
            <a:solidFill>
              <a:srgbClr val="FFD25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51" name="Google Shape;451;p12"/>
          <p:cNvSpPr txBox="1"/>
          <p:nvPr/>
        </p:nvSpPr>
        <p:spPr>
          <a:xfrm>
            <a:off x="899592" y="332656"/>
            <a:ext cx="1008112" cy="40011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D05D"/>
              </a:buClr>
              <a:buSzPts val="2000"/>
              <a:buFont typeface="Century Gothic"/>
              <a:buNone/>
            </a:pPr>
            <a:r>
              <a:rPr lang="pl-PL" sz="2000" b="0" i="0" u="none" strike="noStrike" cap="none">
                <a:solidFill>
                  <a:srgbClr val="FFD05D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2024</a:t>
            </a:r>
            <a:endParaRPr/>
          </a:p>
        </p:txBody>
      </p:sp>
      <p:sp>
        <p:nvSpPr>
          <p:cNvPr id="452" name="Google Shape;452;p12"/>
          <p:cNvSpPr/>
          <p:nvPr/>
        </p:nvSpPr>
        <p:spPr>
          <a:xfrm>
            <a:off x="1835696" y="404664"/>
            <a:ext cx="4464496" cy="1224136"/>
          </a:xfrm>
          <a:prstGeom prst="ellipse">
            <a:avLst/>
          </a:prstGeom>
          <a:gradFill>
            <a:gsLst>
              <a:gs pos="0">
                <a:srgbClr val="AEE0B0"/>
              </a:gs>
              <a:gs pos="46000">
                <a:srgbClr val="7BD37D"/>
              </a:gs>
              <a:gs pos="100000">
                <a:srgbClr val="378638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600"/>
              <a:buFont typeface="Arial"/>
              <a:buNone/>
            </a:pPr>
            <a:r>
              <a:rPr lang="pl-PL" sz="1600" b="1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pl-PL" sz="1600" b="1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pl-PL" sz="2000" b="1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800"/>
              <a:buFont typeface="Arial"/>
              <a:buNone/>
            </a:pPr>
            <a:r>
              <a:rPr lang="pl-PL" sz="2800" b="1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Klub Senior+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000"/>
              <a:buFont typeface="Arial"/>
              <a:buNone/>
            </a:pPr>
            <a:r>
              <a:rPr lang="pl-PL" sz="2000" b="1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entury Gothic"/>
              <a:buNone/>
            </a:pPr>
            <a:endParaRPr sz="1600" b="1" i="0" u="none" strike="noStrike" cap="none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3" name="Google Shape;453;p12"/>
          <p:cNvSpPr/>
          <p:nvPr/>
        </p:nvSpPr>
        <p:spPr>
          <a:xfrm>
            <a:off x="1187748" y="765113"/>
            <a:ext cx="431800" cy="503237"/>
          </a:xfrm>
          <a:prstGeom prst="chevron">
            <a:avLst>
              <a:gd name="adj" fmla="val 10800"/>
            </a:avLst>
          </a:prstGeom>
          <a:solidFill>
            <a:schemeClr val="lt1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54" name="Google Shape;454;p12"/>
          <p:cNvSpPr/>
          <p:nvPr/>
        </p:nvSpPr>
        <p:spPr>
          <a:xfrm>
            <a:off x="971550" y="1341437"/>
            <a:ext cx="215900" cy="287337"/>
          </a:xfrm>
          <a:prstGeom prst="chevron">
            <a:avLst>
              <a:gd name="adj" fmla="val 10800"/>
            </a:avLst>
          </a:prstGeom>
          <a:solidFill>
            <a:schemeClr val="lt1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55" name="Google Shape;455;p12"/>
          <p:cNvSpPr/>
          <p:nvPr/>
        </p:nvSpPr>
        <p:spPr>
          <a:xfrm>
            <a:off x="684212" y="1341437"/>
            <a:ext cx="215900" cy="287337"/>
          </a:xfrm>
          <a:prstGeom prst="chevron">
            <a:avLst>
              <a:gd name="adj" fmla="val 10800"/>
            </a:avLst>
          </a:prstGeom>
          <a:solidFill>
            <a:schemeClr val="lt1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56" name="Google Shape;456;p12"/>
          <p:cNvSpPr/>
          <p:nvPr/>
        </p:nvSpPr>
        <p:spPr>
          <a:xfrm>
            <a:off x="395287" y="1341437"/>
            <a:ext cx="217487" cy="287337"/>
          </a:xfrm>
          <a:prstGeom prst="chevron">
            <a:avLst>
              <a:gd name="adj" fmla="val 10800"/>
            </a:avLst>
          </a:prstGeom>
          <a:solidFill>
            <a:schemeClr val="lt1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57" name="Google Shape;457;p12"/>
          <p:cNvSpPr txBox="1"/>
          <p:nvPr/>
        </p:nvSpPr>
        <p:spPr>
          <a:xfrm>
            <a:off x="395287" y="1700212"/>
            <a:ext cx="8351837" cy="1447800"/>
          </a:xfrm>
          <a:prstGeom prst="rect">
            <a:avLst/>
          </a:prstGeom>
          <a:solidFill>
            <a:srgbClr val="FFF0C9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65125" marR="0" lvl="0" indent="-2555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Noto Sans Symbols"/>
              <a:buChar char="🞂"/>
            </a:pPr>
            <a:r>
              <a:rPr lang="pl-PL" sz="1200" b="0" i="0" u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Klub działał w 2024 r.: 5 dni w tygodniu od poniedziałku do piątku, 40 godzin tygodniowo,</a:t>
            </a:r>
            <a:endParaRPr/>
          </a:p>
          <a:p>
            <a:pPr marL="365125" marR="0" lvl="0" indent="-2555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Noto Sans Symbols"/>
              <a:buChar char="🞂"/>
            </a:pPr>
            <a:r>
              <a:rPr lang="pl-PL" sz="1200" b="0" i="0" u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Uczestnikami Klubu „Senior+” są osoby nieaktywne zawodowo w wieku 60+, </a:t>
            </a:r>
            <a:br>
              <a:rPr lang="pl-PL" sz="1200" b="0" i="0" u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pl-PL" sz="1200" b="0" i="0" u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zamieszkujące w Gminie Czerniejewo</a:t>
            </a:r>
            <a:endParaRPr/>
          </a:p>
          <a:p>
            <a:pPr marL="365125" marR="0" lvl="0" indent="-2555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Noto Sans Symbols"/>
              <a:buChar char="🞂"/>
            </a:pPr>
            <a:r>
              <a:rPr lang="pl-PL" sz="1200" b="0" i="0" u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Ilość zapisanych seniorów w 2024 r.:</a:t>
            </a:r>
            <a:r>
              <a:rPr lang="pl-PL" sz="1600" b="1" i="0" u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64</a:t>
            </a:r>
            <a:endParaRPr/>
          </a:p>
          <a:p>
            <a:pPr marL="365125" marR="0" lvl="0" indent="-2555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Noto Sans Symbols"/>
              <a:buChar char="🞂"/>
            </a:pPr>
            <a:r>
              <a:rPr lang="pl-PL" sz="1200" b="0" i="0" u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Klub „Senior +” w Czerniejewie korzystał z Programu Wieloletniego „Senior+” na lata 2021-2025 Edycja 2024 Moduł II Zapewnienie funkcjonowania Klubu „Senior+” Gmina Czerniejewo otrzymała dofinansowanie z Ministerstwa Rodziny, Pracy i Polityki Społecznej w kwocie </a:t>
            </a:r>
            <a:r>
              <a:rPr lang="pl-PL" sz="1200" b="1" i="0" u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41 280,00 zł</a:t>
            </a:r>
            <a:r>
              <a:rPr lang="pl-PL" sz="1200" b="0" i="0" u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/>
          </a:p>
        </p:txBody>
      </p:sp>
      <p:pic>
        <p:nvPicPr>
          <p:cNvPr id="458" name="Google Shape;458;p12" descr="C:\Users\Dell\Desktop\SENIOR 2025\ROPS\zdjecia z ropsu do sprawozdania\SENIOR +\482321909_948846067422494_4600452987800397031_n.jpg"/>
          <p:cNvPicPr preferRelativeResize="0"/>
          <p:nvPr/>
        </p:nvPicPr>
        <p:blipFill rotWithShape="1">
          <a:blip r:embed="rId4">
            <a:alphaModFix/>
          </a:blip>
          <a:srcRect t="18905" b="11686"/>
          <a:stretch/>
        </p:blipFill>
        <p:spPr>
          <a:xfrm>
            <a:off x="0" y="3357562"/>
            <a:ext cx="6875462" cy="3500437"/>
          </a:xfrm>
          <a:prstGeom prst="rect">
            <a:avLst/>
          </a:prstGeom>
          <a:noFill/>
          <a:ln>
            <a:noFill/>
          </a:ln>
        </p:spPr>
      </p:pic>
      <p:sp>
        <p:nvSpPr>
          <p:cNvPr id="459" name="Google Shape;459;p12"/>
          <p:cNvSpPr/>
          <p:nvPr/>
        </p:nvSpPr>
        <p:spPr>
          <a:xfrm>
            <a:off x="395536" y="3212976"/>
            <a:ext cx="4427538" cy="649288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F1FDF1"/>
              </a:gs>
              <a:gs pos="34000">
                <a:srgbClr val="ECFBEC"/>
              </a:gs>
              <a:gs pos="100000">
                <a:srgbClr val="A8E6AA"/>
              </a:gs>
            </a:gsLst>
            <a:path path="circle">
              <a:fillToRect l="50000" t="50000" r="50000" b="50000"/>
            </a:path>
            <a:tileRect/>
          </a:gradFill>
          <a:ln w="9525" cap="flat" cmpd="sng">
            <a:solidFill>
              <a:srgbClr val="63BE65"/>
            </a:solidFill>
            <a:prstDash val="solid"/>
            <a:round/>
            <a:headEnd type="none" w="sm" len="sm"/>
            <a:tailEnd type="none" w="sm" len="sm"/>
          </a:ln>
          <a:effectLst>
            <a:outerShdw blurRad="63500" dist="25400" dir="14700000" algn="t" rotWithShape="0">
              <a:srgbClr val="000000">
                <a:alpha val="4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400"/>
              <a:buFont typeface="Arial"/>
              <a:buNone/>
            </a:pPr>
            <a:r>
              <a:rPr lang="pl-PL" sz="1400" b="1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Wysokość środków na działalność w 2024 r.</a:t>
            </a:r>
            <a:endParaRPr/>
          </a:p>
        </p:txBody>
      </p:sp>
      <p:sp>
        <p:nvSpPr>
          <p:cNvPr id="460" name="Google Shape;460;p12"/>
          <p:cNvSpPr/>
          <p:nvPr/>
        </p:nvSpPr>
        <p:spPr>
          <a:xfrm>
            <a:off x="4498975" y="3141662"/>
            <a:ext cx="4276725" cy="1008062"/>
          </a:xfrm>
          <a:prstGeom prst="ellipse">
            <a:avLst/>
          </a:prstGeom>
          <a:solidFill>
            <a:schemeClr val="accent1"/>
          </a:solidFill>
          <a:ln w="25400" cap="flat" cmpd="sng">
            <a:solidFill>
              <a:srgbClr val="B07E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pl-PL" sz="2800" b="1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159.247,48 zł</a:t>
            </a:r>
            <a:endParaRPr/>
          </a:p>
        </p:txBody>
      </p:sp>
      <p:sp>
        <p:nvSpPr>
          <p:cNvPr id="461" name="Google Shape;461;p12"/>
          <p:cNvSpPr/>
          <p:nvPr/>
        </p:nvSpPr>
        <p:spPr>
          <a:xfrm>
            <a:off x="6156176" y="4005064"/>
            <a:ext cx="2520280" cy="863426"/>
          </a:xfrm>
          <a:prstGeom prst="flowChartConnector">
            <a:avLst/>
          </a:prstGeom>
          <a:gradFill>
            <a:gsLst>
              <a:gs pos="0">
                <a:srgbClr val="AEE0B0"/>
              </a:gs>
              <a:gs pos="46000">
                <a:srgbClr val="7BD37D"/>
              </a:gs>
              <a:gs pos="100000">
                <a:srgbClr val="378638"/>
              </a:gs>
            </a:gsLst>
            <a:path path="circle">
              <a:fillToRect l="50000" t="50000" r="50000" b="50000"/>
            </a:path>
            <a:tileRect/>
          </a:gradFill>
          <a:ln w="9525" cap="flat" cmpd="sng">
            <a:solidFill>
              <a:srgbClr val="63BE65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400"/>
              <a:buFont typeface="Arial"/>
              <a:buNone/>
            </a:pPr>
            <a:r>
              <a:rPr lang="pl-PL" sz="1400" b="0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w tym środki z dotacji SENIOR+: 41.280,00 zł</a:t>
            </a:r>
            <a:endParaRPr/>
          </a:p>
        </p:txBody>
      </p:sp>
      <p:sp>
        <p:nvSpPr>
          <p:cNvPr id="463" name="Google Shape;463;p12"/>
          <p:cNvSpPr/>
          <p:nvPr/>
        </p:nvSpPr>
        <p:spPr>
          <a:xfrm>
            <a:off x="5435600" y="692150"/>
            <a:ext cx="1368425" cy="792162"/>
          </a:xfrm>
          <a:prstGeom prst="ellipse">
            <a:avLst/>
          </a:prstGeom>
          <a:solidFill>
            <a:schemeClr val="lt1"/>
          </a:solidFill>
          <a:ln w="25400" cap="flat" cmpd="sng">
            <a:solidFill>
              <a:srgbClr val="6BB76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600"/>
              <a:buFont typeface="Arial"/>
              <a:buNone/>
            </a:pPr>
            <a:r>
              <a:rPr lang="pl-PL" sz="1600" b="1" i="0" u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pl-PL" sz="1600" b="1" i="0" u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pl-PL" sz="2000" b="1" i="0" u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000"/>
              <a:buFont typeface="Arial"/>
              <a:buNone/>
            </a:pPr>
            <a:r>
              <a:rPr lang="pl-PL" sz="2000" b="1" i="0" u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1" i="0" u="none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64" name="Google Shape;464;p12" descr="C:\Users\Dell\Desktop\SENIOR 2025\ROPS\zdjecia z ropsu do sprawozdania\109570111_119808846473450_4244933831185439777_n.jpg"/>
          <p:cNvPicPr preferRelativeResize="0"/>
          <p:nvPr/>
        </p:nvPicPr>
        <p:blipFill rotWithShape="1">
          <a:blip r:embed="rId5">
            <a:alphaModFix/>
          </a:blip>
          <a:srcRect t="20512" b="30769"/>
          <a:stretch/>
        </p:blipFill>
        <p:spPr>
          <a:xfrm>
            <a:off x="5724525" y="849312"/>
            <a:ext cx="946150" cy="460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9" name="Google Shape;469;p13" descr="C:\Users\Dell\Desktop\SENIOR 2025\ROPS\zdjecia z ropsu do sprawozdania\SENIOR +\482056200_949947667312334_5928072790626362414_n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15321" y="3492407"/>
            <a:ext cx="2559379" cy="1595931"/>
          </a:xfrm>
          <a:prstGeom prst="rect">
            <a:avLst/>
          </a:prstGeom>
          <a:noFill/>
          <a:ln>
            <a:noFill/>
          </a:ln>
        </p:spPr>
      </p:pic>
      <p:pic>
        <p:nvPicPr>
          <p:cNvPr id="470" name="Google Shape;470;p13" descr="C:\Users\Dell\Desktop\SENIOR 2025\ROPS\zdjecia z ropsu do sprawozdania\SENIOR+ ARTETERAPIA 3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694212" y="3496897"/>
            <a:ext cx="2559379" cy="151126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1" name="Google Shape;471;p13" descr="C:\Users\Dell\Desktop\SENIOR 2025\ROPS\zdjecia z ropsu do sprawozdania\SENIOR +\482209147_948859070754527_8923735382829786098_n.jpg"/>
          <p:cNvPicPr preferRelativeResize="0"/>
          <p:nvPr/>
        </p:nvPicPr>
        <p:blipFill rotWithShape="1">
          <a:blip r:embed="rId5">
            <a:alphaModFix/>
          </a:blip>
          <a:srcRect b="23791"/>
          <a:stretch/>
        </p:blipFill>
        <p:spPr>
          <a:xfrm>
            <a:off x="3692669" y="5008162"/>
            <a:ext cx="5118755" cy="1844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2" name="Google Shape;472;p13" descr="C:\Users\Dell\Desktop\SENIOR 2025\ROPS\zdjecia z ropsu do sprawozdania\SENIOR +\482091217_948724874101280_131790809361057519_n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413777" y="1916286"/>
            <a:ext cx="2559379" cy="164290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4" name="Google Shape;474;p13" descr="C:\Users\Dell\Desktop\SENIOR 2025\ROPS\zdjecia z ropsu do sprawozdania\SENIOR +\481704049_945554334418334_7081880295405961375_n.jp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692669" y="1916286"/>
            <a:ext cx="2559378" cy="1642905"/>
          </a:xfrm>
          <a:prstGeom prst="rect">
            <a:avLst/>
          </a:prstGeom>
          <a:noFill/>
          <a:ln>
            <a:noFill/>
          </a:ln>
        </p:spPr>
      </p:pic>
      <p:sp>
        <p:nvSpPr>
          <p:cNvPr id="476" name="Google Shape;476;p13"/>
          <p:cNvSpPr txBox="1"/>
          <p:nvPr/>
        </p:nvSpPr>
        <p:spPr>
          <a:xfrm>
            <a:off x="34925" y="-171450"/>
            <a:ext cx="4249737" cy="958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77" name="Google Shape;477;p13"/>
          <p:cNvSpPr/>
          <p:nvPr/>
        </p:nvSpPr>
        <p:spPr>
          <a:xfrm rot="5400000">
            <a:off x="107156" y="188118"/>
            <a:ext cx="865187" cy="720725"/>
          </a:xfrm>
          <a:prstGeom prst="triangle">
            <a:avLst>
              <a:gd name="adj" fmla="val 10680"/>
            </a:avLst>
          </a:prstGeom>
          <a:solidFill>
            <a:schemeClr val="accent1"/>
          </a:solidFill>
          <a:ln w="12700" cap="flat" cmpd="sng">
            <a:solidFill>
              <a:srgbClr val="FFD25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78" name="Google Shape;478;p13"/>
          <p:cNvSpPr txBox="1"/>
          <p:nvPr/>
        </p:nvSpPr>
        <p:spPr>
          <a:xfrm>
            <a:off x="899592" y="332656"/>
            <a:ext cx="1008112" cy="40011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D05D"/>
              </a:buClr>
              <a:buSzPts val="2000"/>
              <a:buFont typeface="Century Gothic"/>
              <a:buNone/>
            </a:pPr>
            <a:r>
              <a:rPr lang="pl-PL" sz="2000" b="0" i="0" u="none" strike="noStrike" cap="none">
                <a:solidFill>
                  <a:srgbClr val="FFD05D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2024</a:t>
            </a:r>
            <a:endParaRPr/>
          </a:p>
        </p:txBody>
      </p:sp>
      <p:sp>
        <p:nvSpPr>
          <p:cNvPr id="479" name="Google Shape;479;p13"/>
          <p:cNvSpPr/>
          <p:nvPr/>
        </p:nvSpPr>
        <p:spPr>
          <a:xfrm>
            <a:off x="1835696" y="404664"/>
            <a:ext cx="4464496" cy="1224136"/>
          </a:xfrm>
          <a:prstGeom prst="ellipse">
            <a:avLst/>
          </a:prstGeom>
          <a:gradFill>
            <a:gsLst>
              <a:gs pos="0">
                <a:srgbClr val="AEE0B0"/>
              </a:gs>
              <a:gs pos="46000">
                <a:srgbClr val="7BD37D"/>
              </a:gs>
              <a:gs pos="100000">
                <a:srgbClr val="378638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600"/>
              <a:buFont typeface="Arial"/>
              <a:buNone/>
            </a:pPr>
            <a:r>
              <a:rPr lang="pl-PL" sz="1600" b="1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pl-PL" sz="1600" b="1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pl-PL" sz="2000" b="1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800"/>
              <a:buFont typeface="Arial"/>
              <a:buNone/>
            </a:pPr>
            <a:r>
              <a:rPr lang="pl-PL" sz="2800" b="1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Klub Senior+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000"/>
              <a:buFont typeface="Arial"/>
              <a:buNone/>
            </a:pPr>
            <a:r>
              <a:rPr lang="pl-PL" sz="2000" b="1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entury Gothic"/>
              <a:buNone/>
            </a:pPr>
            <a:endParaRPr sz="1600" b="1" i="0" u="none" strike="noStrike" cap="none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0" name="Google Shape;480;p13"/>
          <p:cNvSpPr/>
          <p:nvPr/>
        </p:nvSpPr>
        <p:spPr>
          <a:xfrm>
            <a:off x="1331912" y="765175"/>
            <a:ext cx="431800" cy="503237"/>
          </a:xfrm>
          <a:prstGeom prst="chevron">
            <a:avLst>
              <a:gd name="adj" fmla="val 10800"/>
            </a:avLst>
          </a:prstGeom>
          <a:solidFill>
            <a:schemeClr val="lt1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81" name="Google Shape;481;p13"/>
          <p:cNvSpPr/>
          <p:nvPr/>
        </p:nvSpPr>
        <p:spPr>
          <a:xfrm>
            <a:off x="5435600" y="692150"/>
            <a:ext cx="1368425" cy="792162"/>
          </a:xfrm>
          <a:prstGeom prst="ellipse">
            <a:avLst/>
          </a:prstGeom>
          <a:solidFill>
            <a:schemeClr val="lt1"/>
          </a:solidFill>
          <a:ln w="25400" cap="flat" cmpd="sng">
            <a:solidFill>
              <a:srgbClr val="6BB76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600"/>
              <a:buFont typeface="Arial"/>
              <a:buNone/>
            </a:pPr>
            <a:r>
              <a:rPr lang="pl-PL" sz="1600" b="1" i="0" u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pl-PL" sz="1600" b="1" i="0" u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pl-PL" sz="2000" b="1" i="0" u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000"/>
              <a:buFont typeface="Arial"/>
              <a:buNone/>
            </a:pPr>
            <a:r>
              <a:rPr lang="pl-PL" sz="2000" b="1" i="0" u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1" i="0" u="none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82" name="Google Shape;482;p13" descr="C:\Users\Dell\Desktop\SENIOR 2025\ROPS\zdjecia z ropsu do sprawozdania\109570111_119808846473450_4244933831185439777_n.jpg"/>
          <p:cNvPicPr preferRelativeResize="0"/>
          <p:nvPr/>
        </p:nvPicPr>
        <p:blipFill rotWithShape="1">
          <a:blip r:embed="rId8">
            <a:alphaModFix/>
          </a:blip>
          <a:srcRect t="20512" b="30769"/>
          <a:stretch/>
        </p:blipFill>
        <p:spPr>
          <a:xfrm>
            <a:off x="5724525" y="849312"/>
            <a:ext cx="946150" cy="460375"/>
          </a:xfrm>
          <a:prstGeom prst="rect">
            <a:avLst/>
          </a:prstGeom>
          <a:noFill/>
          <a:ln>
            <a:noFill/>
          </a:ln>
        </p:spPr>
      </p:pic>
      <p:sp>
        <p:nvSpPr>
          <p:cNvPr id="483" name="Google Shape;483;p13"/>
          <p:cNvSpPr/>
          <p:nvPr/>
        </p:nvSpPr>
        <p:spPr>
          <a:xfrm>
            <a:off x="709612" y="1773237"/>
            <a:ext cx="1990725" cy="647700"/>
          </a:xfrm>
          <a:prstGeom prst="flowChartConnector">
            <a:avLst/>
          </a:prstGeom>
          <a:solidFill>
            <a:schemeClr val="lt1"/>
          </a:solidFill>
          <a:ln w="25400" cap="flat" cmpd="sng">
            <a:solidFill>
              <a:srgbClr val="6BB76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000"/>
              <a:buFont typeface="Arial"/>
              <a:buNone/>
            </a:pPr>
            <a:r>
              <a:rPr lang="pl-PL" sz="1000" b="1" i="0" u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Zajęcia</a:t>
            </a:r>
            <a:br>
              <a:rPr lang="pl-PL" sz="1000" b="1" i="0" u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pl-PL" sz="1000" b="1" i="0" u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z arteterapii</a:t>
            </a:r>
            <a:endParaRPr/>
          </a:p>
        </p:txBody>
      </p:sp>
      <p:sp>
        <p:nvSpPr>
          <p:cNvPr id="484" name="Google Shape;484;p13"/>
          <p:cNvSpPr/>
          <p:nvPr/>
        </p:nvSpPr>
        <p:spPr>
          <a:xfrm>
            <a:off x="663575" y="2276475"/>
            <a:ext cx="1990725" cy="647700"/>
          </a:xfrm>
          <a:prstGeom prst="flowChartConnector">
            <a:avLst/>
          </a:prstGeom>
          <a:solidFill>
            <a:schemeClr val="lt1"/>
          </a:solidFill>
          <a:ln w="25400" cap="flat" cmpd="sng">
            <a:solidFill>
              <a:srgbClr val="6BB76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000"/>
              <a:buFont typeface="Arial"/>
              <a:buNone/>
            </a:pPr>
            <a:r>
              <a:rPr lang="pl-PL" sz="1000" b="1" i="0" u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Zajęcia kulinarne</a:t>
            </a:r>
            <a:endParaRPr/>
          </a:p>
        </p:txBody>
      </p:sp>
      <p:sp>
        <p:nvSpPr>
          <p:cNvPr id="485" name="Google Shape;485;p13"/>
          <p:cNvSpPr/>
          <p:nvPr/>
        </p:nvSpPr>
        <p:spPr>
          <a:xfrm>
            <a:off x="635000" y="2781300"/>
            <a:ext cx="1990725" cy="647700"/>
          </a:xfrm>
          <a:prstGeom prst="flowChartConnector">
            <a:avLst/>
          </a:prstGeom>
          <a:solidFill>
            <a:schemeClr val="lt1"/>
          </a:solidFill>
          <a:ln w="25400" cap="flat" cmpd="sng">
            <a:solidFill>
              <a:srgbClr val="6BB76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000"/>
              <a:buFont typeface="Arial"/>
              <a:buNone/>
            </a:pPr>
            <a:r>
              <a:rPr lang="pl-PL" sz="1000" b="1" i="0" u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Zajęcia</a:t>
            </a:r>
            <a:br>
              <a:rPr lang="pl-PL" sz="1000" b="1" i="0" u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pl-PL" sz="1000" b="1" i="0" u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z malarstwa  </a:t>
            </a:r>
            <a:endParaRPr/>
          </a:p>
        </p:txBody>
      </p:sp>
      <p:sp>
        <p:nvSpPr>
          <p:cNvPr id="486" name="Google Shape;486;p13"/>
          <p:cNvSpPr/>
          <p:nvPr/>
        </p:nvSpPr>
        <p:spPr>
          <a:xfrm>
            <a:off x="639762" y="3284537"/>
            <a:ext cx="2043112" cy="649287"/>
          </a:xfrm>
          <a:prstGeom prst="flowChartConnector">
            <a:avLst/>
          </a:prstGeom>
          <a:solidFill>
            <a:schemeClr val="lt1"/>
          </a:solidFill>
          <a:ln w="25400" cap="flat" cmpd="sng">
            <a:solidFill>
              <a:srgbClr val="6BB76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000"/>
              <a:buFont typeface="Arial"/>
              <a:buNone/>
            </a:pPr>
            <a:r>
              <a:rPr lang="pl-PL" sz="1000" b="1" i="0" u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Zajęcia psychologiczne</a:t>
            </a:r>
            <a:endParaRPr/>
          </a:p>
        </p:txBody>
      </p:sp>
      <p:sp>
        <p:nvSpPr>
          <p:cNvPr id="487" name="Google Shape;487;p13"/>
          <p:cNvSpPr/>
          <p:nvPr/>
        </p:nvSpPr>
        <p:spPr>
          <a:xfrm>
            <a:off x="636587" y="3789362"/>
            <a:ext cx="1990725" cy="647700"/>
          </a:xfrm>
          <a:prstGeom prst="flowChartConnector">
            <a:avLst/>
          </a:prstGeom>
          <a:solidFill>
            <a:schemeClr val="lt1"/>
          </a:solidFill>
          <a:ln w="25400" cap="flat" cmpd="sng">
            <a:solidFill>
              <a:srgbClr val="6BB76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000"/>
              <a:buFont typeface="Arial"/>
              <a:buNone/>
            </a:pPr>
            <a:r>
              <a:rPr lang="pl-PL" sz="1000" b="1" i="0" u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Zajęcia florystyczne</a:t>
            </a:r>
            <a:endParaRPr/>
          </a:p>
        </p:txBody>
      </p:sp>
      <p:sp>
        <p:nvSpPr>
          <p:cNvPr id="488" name="Google Shape;488;p13"/>
          <p:cNvSpPr/>
          <p:nvPr/>
        </p:nvSpPr>
        <p:spPr>
          <a:xfrm>
            <a:off x="663575" y="4292600"/>
            <a:ext cx="1990725" cy="649287"/>
          </a:xfrm>
          <a:prstGeom prst="flowChartConnector">
            <a:avLst/>
          </a:prstGeom>
          <a:solidFill>
            <a:schemeClr val="lt1"/>
          </a:solidFill>
          <a:ln w="25400" cap="flat" cmpd="sng">
            <a:solidFill>
              <a:srgbClr val="6BB76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000"/>
              <a:buFont typeface="Arial"/>
              <a:buNone/>
            </a:pPr>
            <a:r>
              <a:rPr lang="pl-PL" sz="1000" b="1" i="0" u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Zajęcia kulturalne</a:t>
            </a:r>
            <a:endParaRPr/>
          </a:p>
        </p:txBody>
      </p:sp>
      <p:sp>
        <p:nvSpPr>
          <p:cNvPr id="489" name="Google Shape;489;p13"/>
          <p:cNvSpPr/>
          <p:nvPr/>
        </p:nvSpPr>
        <p:spPr>
          <a:xfrm>
            <a:off x="706437" y="4797425"/>
            <a:ext cx="1990725" cy="647700"/>
          </a:xfrm>
          <a:prstGeom prst="flowChartConnector">
            <a:avLst/>
          </a:prstGeom>
          <a:solidFill>
            <a:schemeClr val="lt1"/>
          </a:solidFill>
          <a:ln w="25400" cap="flat" cmpd="sng">
            <a:solidFill>
              <a:srgbClr val="6BB76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000"/>
              <a:buFont typeface="Arial"/>
              <a:buNone/>
            </a:pPr>
            <a:r>
              <a:rPr lang="pl-PL" sz="1000" b="1" i="0" u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Zajęcia sportowe</a:t>
            </a:r>
            <a:endParaRPr/>
          </a:p>
        </p:txBody>
      </p:sp>
      <p:sp>
        <p:nvSpPr>
          <p:cNvPr id="490" name="Google Shape;490;p13"/>
          <p:cNvSpPr/>
          <p:nvPr/>
        </p:nvSpPr>
        <p:spPr>
          <a:xfrm>
            <a:off x="698500" y="5300662"/>
            <a:ext cx="1990725" cy="649287"/>
          </a:xfrm>
          <a:prstGeom prst="flowChartConnector">
            <a:avLst/>
          </a:prstGeom>
          <a:solidFill>
            <a:schemeClr val="lt1"/>
          </a:solidFill>
          <a:ln w="25400" cap="flat" cmpd="sng">
            <a:solidFill>
              <a:srgbClr val="6BB76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000"/>
              <a:buFont typeface="Arial"/>
              <a:buNone/>
            </a:pPr>
            <a:r>
              <a:rPr lang="pl-PL" sz="1000" b="1" i="0" u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Warsztaty fotograficzne </a:t>
            </a:r>
            <a:endParaRPr/>
          </a:p>
        </p:txBody>
      </p:sp>
      <p:sp>
        <p:nvSpPr>
          <p:cNvPr id="492" name="Google Shape;492;p13"/>
          <p:cNvSpPr/>
          <p:nvPr/>
        </p:nvSpPr>
        <p:spPr>
          <a:xfrm>
            <a:off x="663575" y="5805487"/>
            <a:ext cx="1990725" cy="647700"/>
          </a:xfrm>
          <a:prstGeom prst="flowChartConnector">
            <a:avLst/>
          </a:prstGeom>
          <a:solidFill>
            <a:schemeClr val="lt1"/>
          </a:solidFill>
          <a:ln w="25400" cap="flat" cmpd="sng">
            <a:solidFill>
              <a:srgbClr val="6BB76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000"/>
              <a:buFont typeface="Arial"/>
              <a:buNone/>
            </a:pPr>
            <a:r>
              <a:rPr lang="pl-PL" sz="1000" b="1" i="0" u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Warsztaty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000"/>
              <a:buFont typeface="Arial"/>
              <a:buNone/>
            </a:pPr>
            <a:r>
              <a:rPr lang="pl-PL" sz="1000" b="1" i="0" u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wokalne </a:t>
            </a:r>
            <a:endParaRPr/>
          </a:p>
        </p:txBody>
      </p:sp>
      <p:sp>
        <p:nvSpPr>
          <p:cNvPr id="493" name="Google Shape;493;p13"/>
          <p:cNvSpPr/>
          <p:nvPr/>
        </p:nvSpPr>
        <p:spPr>
          <a:xfrm>
            <a:off x="827087" y="1484312"/>
            <a:ext cx="215900" cy="287337"/>
          </a:xfrm>
          <a:prstGeom prst="chevron">
            <a:avLst>
              <a:gd name="adj" fmla="val 10800"/>
            </a:avLst>
          </a:prstGeom>
          <a:solidFill>
            <a:schemeClr val="lt1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94" name="Google Shape;494;p13"/>
          <p:cNvSpPr/>
          <p:nvPr/>
        </p:nvSpPr>
        <p:spPr>
          <a:xfrm>
            <a:off x="539750" y="1484312"/>
            <a:ext cx="215900" cy="287337"/>
          </a:xfrm>
          <a:prstGeom prst="chevron">
            <a:avLst>
              <a:gd name="adj" fmla="val 10800"/>
            </a:avLst>
          </a:prstGeom>
          <a:solidFill>
            <a:schemeClr val="lt1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95" name="Google Shape;495;p13"/>
          <p:cNvSpPr/>
          <p:nvPr/>
        </p:nvSpPr>
        <p:spPr>
          <a:xfrm>
            <a:off x="250825" y="1484312"/>
            <a:ext cx="217487" cy="287337"/>
          </a:xfrm>
          <a:prstGeom prst="chevron">
            <a:avLst>
              <a:gd name="adj" fmla="val 10800"/>
            </a:avLst>
          </a:prstGeom>
          <a:solidFill>
            <a:schemeClr val="lt1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0" name="Google Shape;500;p14" descr="C:\Users\Dell\Desktop\SENIOR 2025\ROPS\zdjecia z ropsu do sprawozdania\SENIOR +\482002379_948010154172752_5919695563264507704_n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3644900"/>
            <a:ext cx="9144000" cy="3240087"/>
          </a:xfrm>
          <a:prstGeom prst="rect">
            <a:avLst/>
          </a:prstGeom>
          <a:noFill/>
          <a:ln>
            <a:noFill/>
          </a:ln>
        </p:spPr>
      </p:pic>
      <p:pic>
        <p:nvPicPr>
          <p:cNvPr id="501" name="Google Shape;501;p14" descr="C:\Users\Dell\Desktop\SENIOR 2025\ROPS\zdjecia z ropsu do sprawozdania\SENIOR +\482002503_948009817506119_4382203603770418394_n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195512" y="1196975"/>
            <a:ext cx="3781425" cy="2519362"/>
          </a:xfrm>
          <a:prstGeom prst="rect">
            <a:avLst/>
          </a:prstGeom>
          <a:noFill/>
          <a:ln>
            <a:noFill/>
          </a:ln>
        </p:spPr>
      </p:pic>
      <p:pic>
        <p:nvPicPr>
          <p:cNvPr id="502" name="Google Shape;502;p14" descr="C:\Users\Dell\Desktop\SENIOR 2025\ROPS\zdjecia z ropsu do sprawozdania\SENIOR +\482026564_948008747506226_1067070743240446643_n.jpg"/>
          <p:cNvPicPr preferRelativeResize="0"/>
          <p:nvPr/>
        </p:nvPicPr>
        <p:blipFill rotWithShape="1">
          <a:blip r:embed="rId5">
            <a:alphaModFix/>
          </a:blip>
          <a:srcRect l="16882" r="22617" b="7118"/>
          <a:stretch/>
        </p:blipFill>
        <p:spPr>
          <a:xfrm>
            <a:off x="5508625" y="0"/>
            <a:ext cx="3635375" cy="3721100"/>
          </a:xfrm>
          <a:prstGeom prst="rect">
            <a:avLst/>
          </a:prstGeom>
          <a:noFill/>
          <a:ln>
            <a:noFill/>
          </a:ln>
        </p:spPr>
      </p:pic>
      <p:sp>
        <p:nvSpPr>
          <p:cNvPr id="503" name="Google Shape;503;p14"/>
          <p:cNvSpPr txBox="1"/>
          <p:nvPr/>
        </p:nvSpPr>
        <p:spPr>
          <a:xfrm>
            <a:off x="34925" y="-171450"/>
            <a:ext cx="4249737" cy="958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04" name="Google Shape;504;p14"/>
          <p:cNvSpPr/>
          <p:nvPr/>
        </p:nvSpPr>
        <p:spPr>
          <a:xfrm rot="5400000">
            <a:off x="107156" y="188118"/>
            <a:ext cx="865187" cy="720725"/>
          </a:xfrm>
          <a:prstGeom prst="triangle">
            <a:avLst>
              <a:gd name="adj" fmla="val 10680"/>
            </a:avLst>
          </a:prstGeom>
          <a:solidFill>
            <a:schemeClr val="accent1"/>
          </a:solidFill>
          <a:ln w="12700" cap="flat" cmpd="sng">
            <a:solidFill>
              <a:srgbClr val="FFD25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05" name="Google Shape;505;p14"/>
          <p:cNvSpPr txBox="1"/>
          <p:nvPr/>
        </p:nvSpPr>
        <p:spPr>
          <a:xfrm>
            <a:off x="899592" y="332656"/>
            <a:ext cx="1008112" cy="40011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D05D"/>
              </a:buClr>
              <a:buSzPts val="2000"/>
              <a:buFont typeface="Century Gothic"/>
              <a:buNone/>
            </a:pPr>
            <a:r>
              <a:rPr lang="pl-PL" sz="2000" b="0" i="0" u="none" strike="noStrike" cap="none">
                <a:solidFill>
                  <a:srgbClr val="FFD05D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2024</a:t>
            </a:r>
            <a:endParaRPr/>
          </a:p>
        </p:txBody>
      </p:sp>
      <p:sp>
        <p:nvSpPr>
          <p:cNvPr id="506" name="Google Shape;506;p14"/>
          <p:cNvSpPr/>
          <p:nvPr/>
        </p:nvSpPr>
        <p:spPr>
          <a:xfrm>
            <a:off x="1835696" y="404664"/>
            <a:ext cx="4464496" cy="1224136"/>
          </a:xfrm>
          <a:prstGeom prst="ellipse">
            <a:avLst/>
          </a:prstGeom>
          <a:gradFill>
            <a:gsLst>
              <a:gs pos="0">
                <a:srgbClr val="AEE0B0"/>
              </a:gs>
              <a:gs pos="46000">
                <a:srgbClr val="7BD37D"/>
              </a:gs>
              <a:gs pos="100000">
                <a:srgbClr val="378638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600"/>
              <a:buFont typeface="Arial"/>
              <a:buNone/>
            </a:pPr>
            <a:r>
              <a:rPr lang="pl-PL" sz="1600" b="1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pl-PL" sz="1600" b="1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pl-PL" sz="2000" b="1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800"/>
              <a:buFont typeface="Arial"/>
              <a:buNone/>
            </a:pPr>
            <a:r>
              <a:rPr lang="pl-PL" sz="2800" b="1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Klub Senior+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000"/>
              <a:buFont typeface="Arial"/>
              <a:buNone/>
            </a:pPr>
            <a:r>
              <a:rPr lang="pl-PL" sz="2000" b="1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entury Gothic"/>
              <a:buNone/>
            </a:pPr>
            <a:endParaRPr sz="1600" b="1" i="0" u="none" strike="noStrike" cap="none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7" name="Google Shape;507;p14"/>
          <p:cNvSpPr/>
          <p:nvPr/>
        </p:nvSpPr>
        <p:spPr>
          <a:xfrm>
            <a:off x="1331912" y="765175"/>
            <a:ext cx="431800" cy="503237"/>
          </a:xfrm>
          <a:prstGeom prst="chevron">
            <a:avLst>
              <a:gd name="adj" fmla="val 10800"/>
            </a:avLst>
          </a:prstGeom>
          <a:solidFill>
            <a:schemeClr val="lt1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08" name="Google Shape;508;p14"/>
          <p:cNvSpPr/>
          <p:nvPr/>
        </p:nvSpPr>
        <p:spPr>
          <a:xfrm>
            <a:off x="5435600" y="692150"/>
            <a:ext cx="1368425" cy="792162"/>
          </a:xfrm>
          <a:prstGeom prst="ellipse">
            <a:avLst/>
          </a:prstGeom>
          <a:solidFill>
            <a:schemeClr val="lt1"/>
          </a:solidFill>
          <a:ln w="25400" cap="flat" cmpd="sng">
            <a:solidFill>
              <a:srgbClr val="6BB76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600"/>
              <a:buFont typeface="Arial"/>
              <a:buNone/>
            </a:pPr>
            <a:r>
              <a:rPr lang="pl-PL" sz="1600" b="1" i="0" u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pl-PL" sz="1600" b="1" i="0" u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pl-PL" sz="2000" b="1" i="0" u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000"/>
              <a:buFont typeface="Arial"/>
              <a:buNone/>
            </a:pPr>
            <a:r>
              <a:rPr lang="pl-PL" sz="2000" b="1" i="0" u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1" i="0" u="none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09" name="Google Shape;509;p14" descr="C:\Users\Dell\Desktop\SENIOR 2025\ROPS\zdjecia z ropsu do sprawozdania\109570111_119808846473450_4244933831185439777_n.jpg"/>
          <p:cNvPicPr preferRelativeResize="0"/>
          <p:nvPr/>
        </p:nvPicPr>
        <p:blipFill rotWithShape="1">
          <a:blip r:embed="rId6">
            <a:alphaModFix/>
          </a:blip>
          <a:srcRect t="20512" b="30769"/>
          <a:stretch/>
        </p:blipFill>
        <p:spPr>
          <a:xfrm>
            <a:off x="5724525" y="849312"/>
            <a:ext cx="946150" cy="460375"/>
          </a:xfrm>
          <a:prstGeom prst="rect">
            <a:avLst/>
          </a:prstGeom>
          <a:noFill/>
          <a:ln>
            <a:noFill/>
          </a:ln>
        </p:spPr>
      </p:pic>
      <p:sp>
        <p:nvSpPr>
          <p:cNvPr id="510" name="Google Shape;510;p14"/>
          <p:cNvSpPr/>
          <p:nvPr/>
        </p:nvSpPr>
        <p:spPr>
          <a:xfrm>
            <a:off x="709612" y="1773237"/>
            <a:ext cx="1990725" cy="647700"/>
          </a:xfrm>
          <a:prstGeom prst="flowChartConnector">
            <a:avLst/>
          </a:prstGeom>
          <a:solidFill>
            <a:schemeClr val="lt1"/>
          </a:solidFill>
          <a:ln w="25400" cap="flat" cmpd="sng">
            <a:solidFill>
              <a:srgbClr val="6BB76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000"/>
              <a:buFont typeface="Arial"/>
              <a:buNone/>
            </a:pPr>
            <a:r>
              <a:rPr lang="pl-PL" sz="1000" b="1" i="0" u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Pikniki integracyjne</a:t>
            </a:r>
            <a:endParaRPr/>
          </a:p>
        </p:txBody>
      </p:sp>
      <p:sp>
        <p:nvSpPr>
          <p:cNvPr id="511" name="Google Shape;511;p14"/>
          <p:cNvSpPr/>
          <p:nvPr/>
        </p:nvSpPr>
        <p:spPr>
          <a:xfrm>
            <a:off x="663575" y="2276475"/>
            <a:ext cx="1990725" cy="647700"/>
          </a:xfrm>
          <a:prstGeom prst="flowChartConnector">
            <a:avLst/>
          </a:prstGeom>
          <a:solidFill>
            <a:schemeClr val="lt1"/>
          </a:solidFill>
          <a:ln w="25400" cap="flat" cmpd="sng">
            <a:solidFill>
              <a:srgbClr val="6BB76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000"/>
              <a:buFont typeface="Arial"/>
              <a:buNone/>
            </a:pPr>
            <a:r>
              <a:rPr lang="pl-PL" sz="1000" b="1" i="0" u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Imprezy okolicznościowe</a:t>
            </a:r>
            <a:endParaRPr/>
          </a:p>
        </p:txBody>
      </p:sp>
      <p:sp>
        <p:nvSpPr>
          <p:cNvPr id="512" name="Google Shape;512;p14"/>
          <p:cNvSpPr/>
          <p:nvPr/>
        </p:nvSpPr>
        <p:spPr>
          <a:xfrm>
            <a:off x="635000" y="2781300"/>
            <a:ext cx="1990725" cy="647700"/>
          </a:xfrm>
          <a:prstGeom prst="flowChartConnector">
            <a:avLst/>
          </a:prstGeom>
          <a:solidFill>
            <a:schemeClr val="lt1"/>
          </a:solidFill>
          <a:ln w="25400" cap="flat" cmpd="sng">
            <a:solidFill>
              <a:srgbClr val="6BB76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000"/>
              <a:buFont typeface="Arial"/>
              <a:buNone/>
            </a:pPr>
            <a:r>
              <a:rPr lang="pl-PL" sz="1000" b="1" i="0" u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Senioralia  </a:t>
            </a:r>
            <a:endParaRPr/>
          </a:p>
        </p:txBody>
      </p:sp>
      <p:sp>
        <p:nvSpPr>
          <p:cNvPr id="513" name="Google Shape;513;p14"/>
          <p:cNvSpPr/>
          <p:nvPr/>
        </p:nvSpPr>
        <p:spPr>
          <a:xfrm>
            <a:off x="639762" y="3284537"/>
            <a:ext cx="2043112" cy="649287"/>
          </a:xfrm>
          <a:prstGeom prst="flowChartConnector">
            <a:avLst/>
          </a:prstGeom>
          <a:solidFill>
            <a:schemeClr val="lt1"/>
          </a:solidFill>
          <a:ln w="25400" cap="flat" cmpd="sng">
            <a:solidFill>
              <a:srgbClr val="6BB76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000"/>
              <a:buFont typeface="Arial"/>
              <a:buNone/>
            </a:pPr>
            <a:r>
              <a:rPr lang="pl-PL" sz="1000" b="1" i="0" u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Wycieczki</a:t>
            </a:r>
            <a:endParaRPr/>
          </a:p>
        </p:txBody>
      </p:sp>
      <p:sp>
        <p:nvSpPr>
          <p:cNvPr id="514" name="Google Shape;514;p14"/>
          <p:cNvSpPr/>
          <p:nvPr/>
        </p:nvSpPr>
        <p:spPr>
          <a:xfrm>
            <a:off x="636587" y="3789362"/>
            <a:ext cx="1990725" cy="647700"/>
          </a:xfrm>
          <a:prstGeom prst="flowChartConnector">
            <a:avLst/>
          </a:prstGeom>
          <a:solidFill>
            <a:schemeClr val="lt1"/>
          </a:solidFill>
          <a:ln w="25400" cap="flat" cmpd="sng">
            <a:solidFill>
              <a:srgbClr val="6BB76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000"/>
              <a:buFont typeface="Arial"/>
              <a:buNone/>
            </a:pPr>
            <a:r>
              <a:rPr lang="pl-PL" sz="1000" b="1" i="0" u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Rajdy rowerowe</a:t>
            </a:r>
            <a:endParaRPr/>
          </a:p>
        </p:txBody>
      </p:sp>
      <p:sp>
        <p:nvSpPr>
          <p:cNvPr id="515" name="Google Shape;515;p14"/>
          <p:cNvSpPr/>
          <p:nvPr/>
        </p:nvSpPr>
        <p:spPr>
          <a:xfrm>
            <a:off x="827087" y="1484312"/>
            <a:ext cx="215900" cy="287337"/>
          </a:xfrm>
          <a:prstGeom prst="chevron">
            <a:avLst>
              <a:gd name="adj" fmla="val 10800"/>
            </a:avLst>
          </a:prstGeom>
          <a:solidFill>
            <a:schemeClr val="lt1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16" name="Google Shape;516;p14"/>
          <p:cNvSpPr/>
          <p:nvPr/>
        </p:nvSpPr>
        <p:spPr>
          <a:xfrm>
            <a:off x="539750" y="1484312"/>
            <a:ext cx="215900" cy="287337"/>
          </a:xfrm>
          <a:prstGeom prst="chevron">
            <a:avLst>
              <a:gd name="adj" fmla="val 10800"/>
            </a:avLst>
          </a:prstGeom>
          <a:solidFill>
            <a:schemeClr val="lt1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17" name="Google Shape;517;p14"/>
          <p:cNvSpPr/>
          <p:nvPr/>
        </p:nvSpPr>
        <p:spPr>
          <a:xfrm>
            <a:off x="250825" y="1484312"/>
            <a:ext cx="217487" cy="287337"/>
          </a:xfrm>
          <a:prstGeom prst="chevron">
            <a:avLst>
              <a:gd name="adj" fmla="val 10800"/>
            </a:avLst>
          </a:prstGeom>
          <a:solidFill>
            <a:schemeClr val="lt1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" name="Google Shape;522;p15" descr="C:\Users\Dell\Desktop\SENIOR 2025\ROPS\zdjecia z ropsu do sprawozdania\SENIOR +\482086772_948846364089131_8945049517416435138_n.jpg"/>
          <p:cNvPicPr preferRelativeResize="0"/>
          <p:nvPr/>
        </p:nvPicPr>
        <p:blipFill rotWithShape="1">
          <a:blip r:embed="rId3">
            <a:alphaModFix/>
          </a:blip>
          <a:srcRect t="15349"/>
          <a:stretch/>
        </p:blipFill>
        <p:spPr>
          <a:xfrm>
            <a:off x="0" y="1052512"/>
            <a:ext cx="9144000" cy="5805487"/>
          </a:xfrm>
          <a:prstGeom prst="rect">
            <a:avLst/>
          </a:prstGeom>
          <a:noFill/>
          <a:ln>
            <a:noFill/>
          </a:ln>
        </p:spPr>
      </p:pic>
      <p:sp>
        <p:nvSpPr>
          <p:cNvPr id="523" name="Google Shape;523;p15"/>
          <p:cNvSpPr txBox="1"/>
          <p:nvPr/>
        </p:nvSpPr>
        <p:spPr>
          <a:xfrm>
            <a:off x="34925" y="-171450"/>
            <a:ext cx="4249737" cy="958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24" name="Google Shape;524;p15"/>
          <p:cNvSpPr/>
          <p:nvPr/>
        </p:nvSpPr>
        <p:spPr>
          <a:xfrm rot="5400000">
            <a:off x="107156" y="188118"/>
            <a:ext cx="865187" cy="720725"/>
          </a:xfrm>
          <a:prstGeom prst="triangle">
            <a:avLst>
              <a:gd name="adj" fmla="val 10680"/>
            </a:avLst>
          </a:prstGeom>
          <a:solidFill>
            <a:schemeClr val="accent1"/>
          </a:solidFill>
          <a:ln w="12700" cap="flat" cmpd="sng">
            <a:solidFill>
              <a:srgbClr val="FFD25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25" name="Google Shape;525;p15"/>
          <p:cNvSpPr txBox="1"/>
          <p:nvPr/>
        </p:nvSpPr>
        <p:spPr>
          <a:xfrm>
            <a:off x="899592" y="332656"/>
            <a:ext cx="1008112" cy="40011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D05D"/>
              </a:buClr>
              <a:buSzPts val="2000"/>
              <a:buFont typeface="Century Gothic"/>
              <a:buNone/>
            </a:pPr>
            <a:r>
              <a:rPr lang="pl-PL" sz="2000" b="0" i="0" u="none" strike="noStrike" cap="none">
                <a:solidFill>
                  <a:srgbClr val="FFD05D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2024</a:t>
            </a:r>
            <a:endParaRPr/>
          </a:p>
        </p:txBody>
      </p:sp>
      <p:sp>
        <p:nvSpPr>
          <p:cNvPr id="526" name="Google Shape;526;p15"/>
          <p:cNvSpPr/>
          <p:nvPr/>
        </p:nvSpPr>
        <p:spPr>
          <a:xfrm>
            <a:off x="1835696" y="404664"/>
            <a:ext cx="4464496" cy="1224136"/>
          </a:xfrm>
          <a:prstGeom prst="ellipse">
            <a:avLst/>
          </a:prstGeom>
          <a:gradFill>
            <a:gsLst>
              <a:gs pos="0">
                <a:srgbClr val="AEE0B0"/>
              </a:gs>
              <a:gs pos="46000">
                <a:srgbClr val="7BD37D"/>
              </a:gs>
              <a:gs pos="100000">
                <a:srgbClr val="378638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600"/>
              <a:buFont typeface="Arial"/>
              <a:buNone/>
            </a:pPr>
            <a:r>
              <a:rPr lang="pl-PL" sz="1600" b="1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pl-PL" sz="1600" b="1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pl-PL" sz="2000" b="1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800"/>
              <a:buFont typeface="Arial"/>
              <a:buNone/>
            </a:pPr>
            <a:r>
              <a:rPr lang="pl-PL" sz="2800" b="1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Klub Senior+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000"/>
              <a:buFont typeface="Arial"/>
              <a:buNone/>
            </a:pPr>
            <a:r>
              <a:rPr lang="pl-PL" sz="2000" b="1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entury Gothic"/>
              <a:buNone/>
            </a:pPr>
            <a:endParaRPr sz="1600" b="1" i="0" u="none" strike="noStrike" cap="none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7" name="Google Shape;527;p15"/>
          <p:cNvSpPr/>
          <p:nvPr/>
        </p:nvSpPr>
        <p:spPr>
          <a:xfrm>
            <a:off x="1331912" y="765175"/>
            <a:ext cx="431800" cy="503237"/>
          </a:xfrm>
          <a:prstGeom prst="chevron">
            <a:avLst>
              <a:gd name="adj" fmla="val 10800"/>
            </a:avLst>
          </a:prstGeom>
          <a:solidFill>
            <a:schemeClr val="lt1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28" name="Google Shape;528;p15"/>
          <p:cNvSpPr/>
          <p:nvPr/>
        </p:nvSpPr>
        <p:spPr>
          <a:xfrm>
            <a:off x="5435600" y="692150"/>
            <a:ext cx="1368425" cy="792162"/>
          </a:xfrm>
          <a:prstGeom prst="ellipse">
            <a:avLst/>
          </a:prstGeom>
          <a:solidFill>
            <a:schemeClr val="lt1"/>
          </a:solidFill>
          <a:ln w="25400" cap="flat" cmpd="sng">
            <a:solidFill>
              <a:srgbClr val="6BB76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600"/>
              <a:buFont typeface="Arial"/>
              <a:buNone/>
            </a:pPr>
            <a:r>
              <a:rPr lang="pl-PL" sz="1600" b="1" i="0" u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pl-PL" sz="1600" b="1" i="0" u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pl-PL" sz="2000" b="1" i="0" u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000"/>
              <a:buFont typeface="Arial"/>
              <a:buNone/>
            </a:pPr>
            <a:r>
              <a:rPr lang="pl-PL" sz="2000" b="1" i="0" u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1" i="0" u="none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29" name="Google Shape;529;p15" descr="C:\Users\Dell\Desktop\SENIOR 2025\ROPS\zdjecia z ropsu do sprawozdania\109570111_119808846473450_4244933831185439777_n.jpg"/>
          <p:cNvPicPr preferRelativeResize="0"/>
          <p:nvPr/>
        </p:nvPicPr>
        <p:blipFill rotWithShape="1">
          <a:blip r:embed="rId4">
            <a:alphaModFix/>
          </a:blip>
          <a:srcRect t="20512" b="30769"/>
          <a:stretch/>
        </p:blipFill>
        <p:spPr>
          <a:xfrm>
            <a:off x="5724525" y="849312"/>
            <a:ext cx="946150" cy="460375"/>
          </a:xfrm>
          <a:prstGeom prst="rect">
            <a:avLst/>
          </a:prstGeom>
          <a:noFill/>
          <a:ln>
            <a:noFill/>
          </a:ln>
        </p:spPr>
      </p:pic>
      <p:sp>
        <p:nvSpPr>
          <p:cNvPr id="530" name="Google Shape;530;p15"/>
          <p:cNvSpPr/>
          <p:nvPr/>
        </p:nvSpPr>
        <p:spPr>
          <a:xfrm>
            <a:off x="755650" y="6218237"/>
            <a:ext cx="215900" cy="287337"/>
          </a:xfrm>
          <a:prstGeom prst="chevron">
            <a:avLst>
              <a:gd name="adj" fmla="val 10800"/>
            </a:avLst>
          </a:prstGeom>
          <a:solidFill>
            <a:schemeClr val="lt1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31" name="Google Shape;531;p15"/>
          <p:cNvSpPr/>
          <p:nvPr/>
        </p:nvSpPr>
        <p:spPr>
          <a:xfrm>
            <a:off x="468312" y="6218237"/>
            <a:ext cx="215900" cy="287337"/>
          </a:xfrm>
          <a:prstGeom prst="chevron">
            <a:avLst>
              <a:gd name="adj" fmla="val 10800"/>
            </a:avLst>
          </a:prstGeom>
          <a:solidFill>
            <a:schemeClr val="lt1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32" name="Google Shape;532;p15"/>
          <p:cNvSpPr/>
          <p:nvPr/>
        </p:nvSpPr>
        <p:spPr>
          <a:xfrm>
            <a:off x="179387" y="6218237"/>
            <a:ext cx="217487" cy="287337"/>
          </a:xfrm>
          <a:prstGeom prst="chevron">
            <a:avLst>
              <a:gd name="adj" fmla="val 10800"/>
            </a:avLst>
          </a:prstGeom>
          <a:solidFill>
            <a:schemeClr val="lt1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33" name="Google Shape;533;p15"/>
          <p:cNvSpPr txBox="1"/>
          <p:nvPr/>
        </p:nvSpPr>
        <p:spPr>
          <a:xfrm>
            <a:off x="1043608" y="6074132"/>
            <a:ext cx="7128792" cy="52322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D05D"/>
              </a:buClr>
              <a:buSzPts val="2800"/>
              <a:buFont typeface="Century Gothic"/>
              <a:buNone/>
            </a:pPr>
            <a:r>
              <a:rPr lang="pl-PL" sz="2800" b="0" i="0" u="none" strike="noStrike" cap="none">
                <a:solidFill>
                  <a:srgbClr val="FFD05D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Niesamowite telewizyjne przygody!</a:t>
            </a:r>
            <a:endParaRPr/>
          </a:p>
        </p:txBody>
      </p:sp>
      <p:pic>
        <p:nvPicPr>
          <p:cNvPr id="534" name="Google Shape;534;p15" descr="C:\Users\Dell\Desktop\355675545_741117768015258_7898755781217025989_n.jpg"/>
          <p:cNvPicPr preferRelativeResize="0"/>
          <p:nvPr/>
        </p:nvPicPr>
        <p:blipFill rotWithShape="1">
          <a:blip r:embed="rId5">
            <a:alphaModFix/>
          </a:blip>
          <a:srcRect t="14921" b="10472"/>
          <a:stretch/>
        </p:blipFill>
        <p:spPr>
          <a:xfrm>
            <a:off x="7092950" y="0"/>
            <a:ext cx="2051050" cy="1530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9" name="Google Shape;539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51275" y="3717925"/>
            <a:ext cx="2376487" cy="314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40" name="Google Shape;540;p16" descr="Może być zdjęciem przedstawiającym 7 osób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3933825"/>
            <a:ext cx="3898900" cy="2924175"/>
          </a:xfrm>
          <a:prstGeom prst="rect">
            <a:avLst/>
          </a:prstGeom>
          <a:noFill/>
          <a:ln>
            <a:noFill/>
          </a:ln>
        </p:spPr>
      </p:pic>
      <p:sp>
        <p:nvSpPr>
          <p:cNvPr id="541" name="Google Shape;541;p16"/>
          <p:cNvSpPr txBox="1"/>
          <p:nvPr/>
        </p:nvSpPr>
        <p:spPr>
          <a:xfrm>
            <a:off x="34925" y="-171450"/>
            <a:ext cx="4249737" cy="958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42" name="Google Shape;542;p16"/>
          <p:cNvSpPr txBox="1"/>
          <p:nvPr/>
        </p:nvSpPr>
        <p:spPr>
          <a:xfrm>
            <a:off x="7885112" y="5445125"/>
            <a:ext cx="1008062" cy="1079500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rgbClr val="FFD25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43" name="Google Shape;543;p16" descr="C:\Users\Dell\Desktop\SENIOR 2025\ROPS\zdjecia z ropsu do sprawozdania\424673423_7187650181301076_8420664032108457345_n.jpg"/>
          <p:cNvPicPr preferRelativeResize="0"/>
          <p:nvPr/>
        </p:nvPicPr>
        <p:blipFill rotWithShape="1">
          <a:blip r:embed="rId5">
            <a:alphaModFix/>
          </a:blip>
          <a:srcRect t="9150" r="-5640" b="10064"/>
          <a:stretch/>
        </p:blipFill>
        <p:spPr>
          <a:xfrm>
            <a:off x="7937500" y="5661025"/>
            <a:ext cx="882650" cy="674687"/>
          </a:xfrm>
          <a:prstGeom prst="rect">
            <a:avLst/>
          </a:prstGeom>
          <a:noFill/>
          <a:ln>
            <a:noFill/>
          </a:ln>
        </p:spPr>
      </p:pic>
      <p:sp>
        <p:nvSpPr>
          <p:cNvPr id="544" name="Google Shape;544;p16"/>
          <p:cNvSpPr/>
          <p:nvPr/>
        </p:nvSpPr>
        <p:spPr>
          <a:xfrm rot="-5400000">
            <a:off x="6877050" y="5516562"/>
            <a:ext cx="1079500" cy="936625"/>
          </a:xfrm>
          <a:prstGeom prst="triangle">
            <a:avLst>
              <a:gd name="adj" fmla="val 10680"/>
            </a:avLst>
          </a:prstGeom>
          <a:solidFill>
            <a:schemeClr val="accent1"/>
          </a:solidFill>
          <a:ln w="12700" cap="flat" cmpd="sng">
            <a:solidFill>
              <a:srgbClr val="FFD25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45" name="Google Shape;545;p16"/>
          <p:cNvSpPr/>
          <p:nvPr/>
        </p:nvSpPr>
        <p:spPr>
          <a:xfrm rot="5400000">
            <a:off x="107156" y="188118"/>
            <a:ext cx="865187" cy="720725"/>
          </a:xfrm>
          <a:prstGeom prst="triangle">
            <a:avLst>
              <a:gd name="adj" fmla="val 10680"/>
            </a:avLst>
          </a:prstGeom>
          <a:solidFill>
            <a:schemeClr val="accent1"/>
          </a:solidFill>
          <a:ln w="12700" cap="flat" cmpd="sng">
            <a:solidFill>
              <a:srgbClr val="FFD25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46" name="Google Shape;546;p16"/>
          <p:cNvSpPr txBox="1"/>
          <p:nvPr/>
        </p:nvSpPr>
        <p:spPr>
          <a:xfrm>
            <a:off x="899592" y="332656"/>
            <a:ext cx="1008112" cy="40011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D05D"/>
              </a:buClr>
              <a:buSzPts val="2000"/>
              <a:buFont typeface="Century Gothic"/>
              <a:buNone/>
            </a:pPr>
            <a:r>
              <a:rPr lang="pl-PL" sz="2000" b="0" i="0" u="none" strike="noStrike" cap="none">
                <a:solidFill>
                  <a:srgbClr val="FFD05D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2024</a:t>
            </a:r>
            <a:endParaRPr/>
          </a:p>
        </p:txBody>
      </p:sp>
      <p:sp>
        <p:nvSpPr>
          <p:cNvPr id="547" name="Google Shape;547;p16"/>
          <p:cNvSpPr/>
          <p:nvPr/>
        </p:nvSpPr>
        <p:spPr>
          <a:xfrm>
            <a:off x="1835696" y="404664"/>
            <a:ext cx="4464496" cy="1224136"/>
          </a:xfrm>
          <a:prstGeom prst="ellipse">
            <a:avLst/>
          </a:prstGeom>
          <a:gradFill>
            <a:gsLst>
              <a:gs pos="0">
                <a:srgbClr val="AEE0B0"/>
              </a:gs>
              <a:gs pos="46000">
                <a:srgbClr val="7BD37D"/>
              </a:gs>
              <a:gs pos="100000">
                <a:srgbClr val="378638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800"/>
              <a:buFont typeface="Arial"/>
              <a:buNone/>
            </a:pPr>
            <a:r>
              <a:rPr lang="pl-PL" sz="2800" b="1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Świetlica Środowiskowa</a:t>
            </a:r>
            <a:endParaRPr sz="2000" b="1" i="0" u="none" strike="noStrike" cap="none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8" name="Google Shape;548;p16"/>
          <p:cNvSpPr/>
          <p:nvPr/>
        </p:nvSpPr>
        <p:spPr>
          <a:xfrm>
            <a:off x="1331912" y="765175"/>
            <a:ext cx="431800" cy="503237"/>
          </a:xfrm>
          <a:prstGeom prst="chevron">
            <a:avLst>
              <a:gd name="adj" fmla="val 10800"/>
            </a:avLst>
          </a:prstGeom>
          <a:solidFill>
            <a:schemeClr val="lt1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49" name="Google Shape;549;p16"/>
          <p:cNvSpPr/>
          <p:nvPr/>
        </p:nvSpPr>
        <p:spPr>
          <a:xfrm>
            <a:off x="971550" y="1341437"/>
            <a:ext cx="215900" cy="287337"/>
          </a:xfrm>
          <a:prstGeom prst="chevron">
            <a:avLst>
              <a:gd name="adj" fmla="val 10800"/>
            </a:avLst>
          </a:prstGeom>
          <a:solidFill>
            <a:schemeClr val="lt1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50" name="Google Shape;550;p16"/>
          <p:cNvSpPr/>
          <p:nvPr/>
        </p:nvSpPr>
        <p:spPr>
          <a:xfrm>
            <a:off x="684212" y="1341437"/>
            <a:ext cx="215900" cy="287337"/>
          </a:xfrm>
          <a:prstGeom prst="chevron">
            <a:avLst>
              <a:gd name="adj" fmla="val 10800"/>
            </a:avLst>
          </a:prstGeom>
          <a:solidFill>
            <a:schemeClr val="lt1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51" name="Google Shape;551;p16"/>
          <p:cNvSpPr/>
          <p:nvPr/>
        </p:nvSpPr>
        <p:spPr>
          <a:xfrm>
            <a:off x="395287" y="1341437"/>
            <a:ext cx="217487" cy="287337"/>
          </a:xfrm>
          <a:prstGeom prst="chevron">
            <a:avLst>
              <a:gd name="adj" fmla="val 10800"/>
            </a:avLst>
          </a:prstGeom>
          <a:solidFill>
            <a:schemeClr val="lt1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52" name="Google Shape;552;p16"/>
          <p:cNvSpPr txBox="1"/>
          <p:nvPr/>
        </p:nvSpPr>
        <p:spPr>
          <a:xfrm>
            <a:off x="395287" y="1773237"/>
            <a:ext cx="8351837" cy="1816100"/>
          </a:xfrm>
          <a:prstGeom prst="rect">
            <a:avLst/>
          </a:prstGeom>
          <a:solidFill>
            <a:srgbClr val="FFF0C9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65125" marR="0" lvl="0" indent="-1793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Noto Sans Symbols"/>
              <a:buNone/>
            </a:pPr>
            <a:endParaRPr sz="1200" b="0" i="0" u="none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65125" marR="0" lvl="0" indent="-2555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Noto Sans Symbols"/>
              <a:buChar char="🞂"/>
            </a:pPr>
            <a:r>
              <a:rPr lang="pl-PL" sz="1200" b="0" i="0" u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Głównym zadaniem Świetlicy jest wsparcie rodziny, w zakresie szeroko pojętej pomocy wychowawczej, pedagogicznej, socjalnej. </a:t>
            </a:r>
            <a:endParaRPr dirty="0"/>
          </a:p>
          <a:p>
            <a:pPr marL="365125" marR="0" lvl="0" indent="-2555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Noto Sans Symbols"/>
              <a:buChar char="🞂"/>
            </a:pPr>
            <a:r>
              <a:rPr lang="pl-PL" sz="1200" b="0" i="0" u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Zajęcia w świetlicy odbywają się od poniedziałku  do piątku w godzinach: poniedziałek, wtorek, środa od godz.11:00-17:00</a:t>
            </a:r>
            <a:r>
              <a:rPr lang="pl-PL" sz="1200" dirty="0">
                <a:solidFill>
                  <a:srgbClr val="002060"/>
                </a:solidFill>
              </a:rPr>
              <a:t>;</a:t>
            </a:r>
            <a:r>
              <a:rPr lang="pl-PL" sz="1200" b="0" i="0" u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czwartek, piątek od godz. 11:00-16:30.  </a:t>
            </a:r>
            <a:endParaRPr dirty="0"/>
          </a:p>
          <a:p>
            <a:pPr marL="365125" marR="0" lvl="0" indent="-2555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Noto Sans Symbols"/>
              <a:buChar char="🞂"/>
            </a:pPr>
            <a:r>
              <a:rPr lang="pl-PL" sz="1200" b="0" i="0" u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Zajęcia w Placówce przewidziane są dla dzieci w wieku 7-15 lat.</a:t>
            </a:r>
            <a:endParaRPr dirty="0"/>
          </a:p>
          <a:p>
            <a:pPr marL="365125" marR="0" lvl="0" indent="-2555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Noto Sans Symbols"/>
              <a:buChar char="🞂"/>
            </a:pPr>
            <a:r>
              <a:rPr lang="pl-PL" sz="1200" b="0" i="0" u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W roku 2024 w zajęciach świetlicowych brało udział </a:t>
            </a:r>
            <a:r>
              <a:rPr lang="pl-PL" sz="1600" b="1" i="0" u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15 dzieci (8 dziewczynek oraz 7 chłopców). </a:t>
            </a:r>
            <a:endParaRPr dirty="0"/>
          </a:p>
          <a:p>
            <a:pPr marL="365125" marR="0" lvl="0" indent="-1793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Noto Sans Symbols"/>
              <a:buNone/>
            </a:pPr>
            <a:endParaRPr sz="1200" b="0" i="0" u="none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3" name="Google Shape;553;p16"/>
          <p:cNvSpPr/>
          <p:nvPr/>
        </p:nvSpPr>
        <p:spPr>
          <a:xfrm>
            <a:off x="395536" y="3356297"/>
            <a:ext cx="4427538" cy="649288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F1FDF1"/>
              </a:gs>
              <a:gs pos="34000">
                <a:srgbClr val="ECFBEC"/>
              </a:gs>
              <a:gs pos="100000">
                <a:srgbClr val="A8E6AA"/>
              </a:gs>
            </a:gsLst>
            <a:path path="circle">
              <a:fillToRect l="50000" t="50000" r="50000" b="50000"/>
            </a:path>
            <a:tileRect/>
          </a:gradFill>
          <a:ln w="9525" cap="flat" cmpd="sng">
            <a:solidFill>
              <a:srgbClr val="63BE65"/>
            </a:solidFill>
            <a:prstDash val="solid"/>
            <a:round/>
            <a:headEnd type="none" w="sm" len="sm"/>
            <a:tailEnd type="none" w="sm" len="sm"/>
          </a:ln>
          <a:effectLst>
            <a:outerShdw blurRad="63500" dist="25400" dir="14700000" algn="t" rotWithShape="0">
              <a:srgbClr val="000000">
                <a:alpha val="4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400"/>
              <a:buFont typeface="Arial"/>
              <a:buNone/>
            </a:pPr>
            <a:r>
              <a:rPr lang="pl-PL" sz="1400" b="1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Wysokość środków na działalność w 2024 r.</a:t>
            </a:r>
            <a:endParaRPr/>
          </a:p>
        </p:txBody>
      </p:sp>
      <p:sp>
        <p:nvSpPr>
          <p:cNvPr id="554" name="Google Shape;554;p16"/>
          <p:cNvSpPr/>
          <p:nvPr/>
        </p:nvSpPr>
        <p:spPr>
          <a:xfrm>
            <a:off x="4498975" y="3284537"/>
            <a:ext cx="4276725" cy="1008062"/>
          </a:xfrm>
          <a:prstGeom prst="ellipse">
            <a:avLst/>
          </a:prstGeom>
          <a:solidFill>
            <a:schemeClr val="accent1"/>
          </a:solidFill>
          <a:ln w="25400" cap="flat" cmpd="sng">
            <a:solidFill>
              <a:srgbClr val="B07E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pl-PL" sz="2800" b="1" dirty="0">
                <a:solidFill>
                  <a:schemeClr val="lt1"/>
                </a:solidFill>
              </a:rPr>
              <a:t> 233.977,81 zł</a:t>
            </a:r>
            <a:endParaRPr dirty="0"/>
          </a:p>
        </p:txBody>
      </p:sp>
      <p:sp>
        <p:nvSpPr>
          <p:cNvPr id="556" name="Google Shape;556;p16"/>
          <p:cNvSpPr/>
          <p:nvPr/>
        </p:nvSpPr>
        <p:spPr>
          <a:xfrm>
            <a:off x="5327899" y="3665451"/>
            <a:ext cx="215900" cy="287337"/>
          </a:xfrm>
          <a:prstGeom prst="chevron">
            <a:avLst>
              <a:gd name="adj" fmla="val 10800"/>
            </a:avLst>
          </a:prstGeom>
          <a:solidFill>
            <a:schemeClr val="lt1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57" name="Google Shape;557;p16"/>
          <p:cNvSpPr/>
          <p:nvPr/>
        </p:nvSpPr>
        <p:spPr>
          <a:xfrm>
            <a:off x="5435600" y="692150"/>
            <a:ext cx="1368425" cy="792162"/>
          </a:xfrm>
          <a:prstGeom prst="ellipse">
            <a:avLst/>
          </a:prstGeom>
          <a:solidFill>
            <a:schemeClr val="lt1"/>
          </a:solidFill>
          <a:ln w="25400" cap="flat" cmpd="sng">
            <a:solidFill>
              <a:srgbClr val="6BB76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600"/>
              <a:buFont typeface="Arial"/>
              <a:buNone/>
            </a:pPr>
            <a:r>
              <a:rPr lang="pl-PL" sz="1600" b="1" i="0" u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pl-PL" sz="1600" b="1" i="0" u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pl-PL" sz="2000" b="1" i="0" u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000"/>
              <a:buFont typeface="Arial"/>
              <a:buNone/>
            </a:pPr>
            <a:r>
              <a:rPr lang="pl-PL" sz="2000" b="1" i="0" u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1" i="0" u="none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58" name="Google Shape;558;p16" descr="C:\Users\Dell\Desktop\SENIOR 2025\ROPS\zdjecia z ropsu do sprawozdania\462370308_3886572531623273_5429157006695785811_n.jpg"/>
          <p:cNvPicPr preferRelativeResize="0"/>
          <p:nvPr/>
        </p:nvPicPr>
        <p:blipFill rotWithShape="1">
          <a:blip r:embed="rId6">
            <a:alphaModFix/>
          </a:blip>
          <a:srcRect l="22598" t="9710" r="7280" b="27458"/>
          <a:stretch/>
        </p:blipFill>
        <p:spPr>
          <a:xfrm>
            <a:off x="5651500" y="836612"/>
            <a:ext cx="936625" cy="504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" name="Google Shape;563;p17" descr="Brak dostępnego opisu zdjęcia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84437" y="4581525"/>
            <a:ext cx="3167062" cy="228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4" name="Google Shape;564;p17" descr="Brak dostępnego opisu zdjęcia.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484437" y="2852737"/>
            <a:ext cx="2924175" cy="2193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65" name="Google Shape;565;p17" descr="Może być zdjęciem przedstawiającym 14 osób i kajak"/>
          <p:cNvPicPr preferRelativeResize="0"/>
          <p:nvPr/>
        </p:nvPicPr>
        <p:blipFill rotWithShape="1">
          <a:blip r:embed="rId5">
            <a:alphaModFix/>
          </a:blip>
          <a:srcRect b="14840"/>
          <a:stretch/>
        </p:blipFill>
        <p:spPr>
          <a:xfrm>
            <a:off x="2339975" y="1290637"/>
            <a:ext cx="3233737" cy="2066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66" name="Google Shape;566;p17" descr="Brak dostępnego opisu zdjęcia."/>
          <p:cNvPicPr preferRelativeResize="0"/>
          <p:nvPr/>
        </p:nvPicPr>
        <p:blipFill rotWithShape="1">
          <a:blip r:embed="rId6">
            <a:alphaModFix/>
          </a:blip>
          <a:srcRect t="11099"/>
          <a:stretch/>
        </p:blipFill>
        <p:spPr>
          <a:xfrm>
            <a:off x="5370512" y="-26987"/>
            <a:ext cx="3773487" cy="2663825"/>
          </a:xfrm>
          <a:prstGeom prst="rect">
            <a:avLst/>
          </a:prstGeom>
          <a:noFill/>
          <a:ln>
            <a:noFill/>
          </a:ln>
        </p:spPr>
      </p:pic>
      <p:sp>
        <p:nvSpPr>
          <p:cNvPr id="567" name="Google Shape;567;p17"/>
          <p:cNvSpPr txBox="1"/>
          <p:nvPr/>
        </p:nvSpPr>
        <p:spPr>
          <a:xfrm>
            <a:off x="34925" y="-171450"/>
            <a:ext cx="4249737" cy="958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68" name="Google Shape;568;p17"/>
          <p:cNvSpPr/>
          <p:nvPr/>
        </p:nvSpPr>
        <p:spPr>
          <a:xfrm rot="5400000">
            <a:off x="107156" y="188118"/>
            <a:ext cx="865187" cy="720725"/>
          </a:xfrm>
          <a:prstGeom prst="triangle">
            <a:avLst>
              <a:gd name="adj" fmla="val 10680"/>
            </a:avLst>
          </a:prstGeom>
          <a:solidFill>
            <a:schemeClr val="accent1"/>
          </a:solidFill>
          <a:ln w="12700" cap="flat" cmpd="sng">
            <a:solidFill>
              <a:srgbClr val="FFD25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69" name="Google Shape;569;p17"/>
          <p:cNvSpPr txBox="1"/>
          <p:nvPr/>
        </p:nvSpPr>
        <p:spPr>
          <a:xfrm>
            <a:off x="899592" y="332656"/>
            <a:ext cx="1008112" cy="40011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D05D"/>
              </a:buClr>
              <a:buSzPts val="2000"/>
              <a:buFont typeface="Century Gothic"/>
              <a:buNone/>
            </a:pPr>
            <a:r>
              <a:rPr lang="pl-PL" sz="2000" b="0" i="0" u="none" strike="noStrike" cap="none">
                <a:solidFill>
                  <a:srgbClr val="FFD05D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2024</a:t>
            </a:r>
            <a:endParaRPr/>
          </a:p>
        </p:txBody>
      </p:sp>
      <p:sp>
        <p:nvSpPr>
          <p:cNvPr id="570" name="Google Shape;570;p17"/>
          <p:cNvSpPr/>
          <p:nvPr/>
        </p:nvSpPr>
        <p:spPr>
          <a:xfrm>
            <a:off x="1331912" y="765175"/>
            <a:ext cx="431800" cy="503237"/>
          </a:xfrm>
          <a:prstGeom prst="chevron">
            <a:avLst>
              <a:gd name="adj" fmla="val 10800"/>
            </a:avLst>
          </a:prstGeom>
          <a:solidFill>
            <a:schemeClr val="lt1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71" name="Google Shape;571;p17"/>
          <p:cNvSpPr/>
          <p:nvPr/>
        </p:nvSpPr>
        <p:spPr>
          <a:xfrm>
            <a:off x="709612" y="1773237"/>
            <a:ext cx="2495550" cy="1008062"/>
          </a:xfrm>
          <a:prstGeom prst="flowChartConnector">
            <a:avLst/>
          </a:prstGeom>
          <a:solidFill>
            <a:schemeClr val="lt1"/>
          </a:solidFill>
          <a:ln w="25400" cap="flat" cmpd="sng">
            <a:solidFill>
              <a:srgbClr val="6BB76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000"/>
              <a:buFont typeface="Arial"/>
              <a:buNone/>
            </a:pPr>
            <a:r>
              <a:rPr lang="pl-PL" sz="1000" b="1" i="0" u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Zajęcia plastyczne </a:t>
            </a:r>
            <a:br>
              <a:rPr lang="pl-PL" sz="1000" b="1" i="0" u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pl-PL" sz="1000" b="1" i="0" u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i techniczne, kreatywne, zajęcia doświadczalne</a:t>
            </a:r>
            <a:endParaRPr/>
          </a:p>
        </p:txBody>
      </p:sp>
      <p:sp>
        <p:nvSpPr>
          <p:cNvPr id="572" name="Google Shape;572;p17"/>
          <p:cNvSpPr/>
          <p:nvPr/>
        </p:nvSpPr>
        <p:spPr>
          <a:xfrm>
            <a:off x="663575" y="2565400"/>
            <a:ext cx="2495550" cy="1008062"/>
          </a:xfrm>
          <a:prstGeom prst="flowChartConnector">
            <a:avLst/>
          </a:prstGeom>
          <a:solidFill>
            <a:schemeClr val="lt1"/>
          </a:solidFill>
          <a:ln w="25400" cap="flat" cmpd="sng">
            <a:solidFill>
              <a:srgbClr val="6BB76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000"/>
              <a:buFont typeface="Arial"/>
              <a:buNone/>
            </a:pPr>
            <a:r>
              <a:rPr lang="pl-PL" sz="1000" b="1" i="0" u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Ćwiczenia ruchowe</a:t>
            </a:r>
            <a:br>
              <a:rPr lang="pl-PL" sz="1000" b="1" i="0" u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pl-PL" sz="1000" b="1" i="0" u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i zabawy relaksacyjne</a:t>
            </a:r>
            <a:endParaRPr/>
          </a:p>
        </p:txBody>
      </p:sp>
      <p:sp>
        <p:nvSpPr>
          <p:cNvPr id="573" name="Google Shape;573;p17"/>
          <p:cNvSpPr/>
          <p:nvPr/>
        </p:nvSpPr>
        <p:spPr>
          <a:xfrm>
            <a:off x="635000" y="3284537"/>
            <a:ext cx="2495550" cy="1008062"/>
          </a:xfrm>
          <a:prstGeom prst="flowChartConnector">
            <a:avLst/>
          </a:prstGeom>
          <a:solidFill>
            <a:schemeClr val="lt1"/>
          </a:solidFill>
          <a:ln w="25400" cap="flat" cmpd="sng">
            <a:solidFill>
              <a:srgbClr val="6BB76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000"/>
              <a:buFont typeface="Arial"/>
              <a:buNone/>
            </a:pPr>
            <a:r>
              <a:rPr lang="pl-PL" sz="1000" b="1" i="0" u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Zajęcia ogólnorozwojowe i dydaktyczne   </a:t>
            </a:r>
            <a:endParaRPr/>
          </a:p>
        </p:txBody>
      </p:sp>
      <p:sp>
        <p:nvSpPr>
          <p:cNvPr id="574" name="Google Shape;574;p17"/>
          <p:cNvSpPr/>
          <p:nvPr/>
        </p:nvSpPr>
        <p:spPr>
          <a:xfrm>
            <a:off x="636587" y="4076700"/>
            <a:ext cx="2495550" cy="1008062"/>
          </a:xfrm>
          <a:prstGeom prst="flowChartConnector">
            <a:avLst/>
          </a:prstGeom>
          <a:solidFill>
            <a:schemeClr val="lt1"/>
          </a:solidFill>
          <a:ln w="25400" cap="flat" cmpd="sng">
            <a:solidFill>
              <a:srgbClr val="6BB76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000"/>
              <a:buFont typeface="Arial"/>
              <a:buNone/>
            </a:pPr>
            <a:r>
              <a:rPr lang="pl-PL" sz="1000" b="1" i="0" u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Joga Kids, Klub Książki</a:t>
            </a:r>
            <a:endParaRPr/>
          </a:p>
        </p:txBody>
      </p:sp>
      <p:sp>
        <p:nvSpPr>
          <p:cNvPr id="575" name="Google Shape;575;p17"/>
          <p:cNvSpPr/>
          <p:nvPr/>
        </p:nvSpPr>
        <p:spPr>
          <a:xfrm>
            <a:off x="827087" y="1484312"/>
            <a:ext cx="215900" cy="287337"/>
          </a:xfrm>
          <a:prstGeom prst="chevron">
            <a:avLst>
              <a:gd name="adj" fmla="val 10800"/>
            </a:avLst>
          </a:prstGeom>
          <a:solidFill>
            <a:schemeClr val="lt1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76" name="Google Shape;576;p17"/>
          <p:cNvSpPr/>
          <p:nvPr/>
        </p:nvSpPr>
        <p:spPr>
          <a:xfrm>
            <a:off x="539750" y="1484312"/>
            <a:ext cx="215900" cy="287337"/>
          </a:xfrm>
          <a:prstGeom prst="chevron">
            <a:avLst>
              <a:gd name="adj" fmla="val 10800"/>
            </a:avLst>
          </a:prstGeom>
          <a:solidFill>
            <a:schemeClr val="lt1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77" name="Google Shape;577;p17"/>
          <p:cNvSpPr/>
          <p:nvPr/>
        </p:nvSpPr>
        <p:spPr>
          <a:xfrm>
            <a:off x="250825" y="1484312"/>
            <a:ext cx="217487" cy="287337"/>
          </a:xfrm>
          <a:prstGeom prst="chevron">
            <a:avLst>
              <a:gd name="adj" fmla="val 10800"/>
            </a:avLst>
          </a:prstGeom>
          <a:solidFill>
            <a:schemeClr val="lt1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78" name="Google Shape;578;p17"/>
          <p:cNvSpPr/>
          <p:nvPr/>
        </p:nvSpPr>
        <p:spPr>
          <a:xfrm>
            <a:off x="1835696" y="404664"/>
            <a:ext cx="4464496" cy="1224136"/>
          </a:xfrm>
          <a:prstGeom prst="ellipse">
            <a:avLst/>
          </a:prstGeom>
          <a:gradFill>
            <a:gsLst>
              <a:gs pos="0">
                <a:srgbClr val="AEE0B0"/>
              </a:gs>
              <a:gs pos="46000">
                <a:srgbClr val="7BD37D"/>
              </a:gs>
              <a:gs pos="100000">
                <a:srgbClr val="378638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800"/>
              <a:buFont typeface="Arial"/>
              <a:buNone/>
            </a:pPr>
            <a:r>
              <a:rPr lang="pl-PL" sz="2800" b="1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Świetlica Środowiskowa</a:t>
            </a:r>
            <a:endParaRPr sz="2000" b="1" i="0" u="none" strike="noStrike" cap="none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9" name="Google Shape;579;p17"/>
          <p:cNvSpPr/>
          <p:nvPr/>
        </p:nvSpPr>
        <p:spPr>
          <a:xfrm>
            <a:off x="5435600" y="692150"/>
            <a:ext cx="1368425" cy="792162"/>
          </a:xfrm>
          <a:prstGeom prst="ellipse">
            <a:avLst/>
          </a:prstGeom>
          <a:solidFill>
            <a:schemeClr val="lt1"/>
          </a:solidFill>
          <a:ln w="25400" cap="flat" cmpd="sng">
            <a:solidFill>
              <a:srgbClr val="6BB76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600"/>
              <a:buFont typeface="Arial"/>
              <a:buNone/>
            </a:pPr>
            <a:r>
              <a:rPr lang="pl-PL" sz="1600" b="1" i="0" u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pl-PL" sz="1600" b="1" i="0" u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pl-PL" sz="2000" b="1" i="0" u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000"/>
              <a:buFont typeface="Arial"/>
              <a:buNone/>
            </a:pPr>
            <a:r>
              <a:rPr lang="pl-PL" sz="2000" b="1" i="0" u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1" i="0" u="none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80" name="Google Shape;580;p17" descr="Brak dostępnego opisu zdjęcia."/>
          <p:cNvPicPr preferRelativeResize="0"/>
          <p:nvPr/>
        </p:nvPicPr>
        <p:blipFill rotWithShape="1">
          <a:blip r:embed="rId7">
            <a:alphaModFix/>
          </a:blip>
          <a:srcRect t="10452"/>
          <a:stretch/>
        </p:blipFill>
        <p:spPr>
          <a:xfrm>
            <a:off x="5364162" y="2420937"/>
            <a:ext cx="3779837" cy="2466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81" name="Google Shape;581;p17" descr="Może być zdjęciem przedstawiającym 9 osób, dziecko i tekst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364162" y="4322762"/>
            <a:ext cx="3779837" cy="2535237"/>
          </a:xfrm>
          <a:prstGeom prst="rect">
            <a:avLst/>
          </a:prstGeom>
          <a:noFill/>
          <a:ln>
            <a:noFill/>
          </a:ln>
        </p:spPr>
      </p:pic>
      <p:sp>
        <p:nvSpPr>
          <p:cNvPr id="582" name="Google Shape;582;p17"/>
          <p:cNvSpPr txBox="1"/>
          <p:nvPr/>
        </p:nvSpPr>
        <p:spPr>
          <a:xfrm>
            <a:off x="-36512" y="5130800"/>
            <a:ext cx="3168650" cy="1754187"/>
          </a:xfrm>
          <a:prstGeom prst="rect">
            <a:avLst/>
          </a:prstGeom>
          <a:solidFill>
            <a:srgbClr val="FFF0C9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65125" marR="0" lvl="0" indent="-1793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Noto Sans Symbols"/>
              <a:buNone/>
            </a:pPr>
            <a:endParaRPr sz="1200" b="1" i="0" u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65125" marR="0" lvl="0" indent="-2555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Noto Sans Symbols"/>
              <a:buChar char="🞂"/>
            </a:pPr>
            <a:r>
              <a:rPr lang="pl-PL" sz="1200" b="1" i="0" u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ZIELONA SZKOŁA DO OŚRODKA AKTYWNEGO WYPOCZYNKU „MICHASIÓWKA” 06.06.2024 :</a:t>
            </a:r>
            <a:br>
              <a:rPr lang="pl-PL" sz="1200" b="1" i="0" u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pl-PL" sz="1200" b="0" i="0" u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- ZAJĘCIA INTEGRACYJNE GRA TERENOWA „KURIERZY”,</a:t>
            </a:r>
            <a:br>
              <a:rPr lang="pl-PL" sz="1200" b="0" i="0" u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pl-PL" sz="1200" b="0" i="0" u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- ZAJĘCIA WODNE  KAJAKI,</a:t>
            </a:r>
            <a:br>
              <a:rPr lang="pl-PL" sz="1200" b="0" i="0" u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pl-PL" sz="1200" b="0" i="0" u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- ZAJĘCIA REKREACYJNE PARK TRAMPOLIN</a:t>
            </a:r>
            <a:endParaRPr/>
          </a:p>
        </p:txBody>
      </p:sp>
      <p:pic>
        <p:nvPicPr>
          <p:cNvPr id="583" name="Google Shape;583;p17" descr="C:\Users\Dell\Desktop\SENIOR 2025\ROPS\zdjecia z ropsu do sprawozdania\462370308_3886572531623273_5429157006695785811_n.jpg"/>
          <p:cNvPicPr preferRelativeResize="0"/>
          <p:nvPr/>
        </p:nvPicPr>
        <p:blipFill rotWithShape="1">
          <a:blip r:embed="rId9">
            <a:alphaModFix/>
          </a:blip>
          <a:srcRect l="22598" t="9710" r="7280" b="27458"/>
          <a:stretch/>
        </p:blipFill>
        <p:spPr>
          <a:xfrm>
            <a:off x="5651500" y="836612"/>
            <a:ext cx="936625" cy="504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p19"/>
          <p:cNvSpPr txBox="1"/>
          <p:nvPr/>
        </p:nvSpPr>
        <p:spPr>
          <a:xfrm>
            <a:off x="34925" y="-171450"/>
            <a:ext cx="4249737" cy="958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09" name="Google Shape;609;p19"/>
          <p:cNvSpPr/>
          <p:nvPr/>
        </p:nvSpPr>
        <p:spPr>
          <a:xfrm rot="5400000">
            <a:off x="107156" y="188118"/>
            <a:ext cx="865187" cy="720725"/>
          </a:xfrm>
          <a:prstGeom prst="triangle">
            <a:avLst>
              <a:gd name="adj" fmla="val 10680"/>
            </a:avLst>
          </a:prstGeom>
          <a:solidFill>
            <a:schemeClr val="accent1"/>
          </a:solidFill>
          <a:ln w="12700" cap="flat" cmpd="sng">
            <a:solidFill>
              <a:srgbClr val="FFD25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10" name="Google Shape;610;p19"/>
          <p:cNvSpPr txBox="1"/>
          <p:nvPr/>
        </p:nvSpPr>
        <p:spPr>
          <a:xfrm>
            <a:off x="899592" y="332656"/>
            <a:ext cx="1008112" cy="40011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D05D"/>
              </a:buClr>
              <a:buSzPts val="2000"/>
              <a:buFont typeface="Century Gothic"/>
              <a:buNone/>
            </a:pPr>
            <a:r>
              <a:rPr lang="pl-PL" sz="2000" b="0" i="0" u="none" strike="noStrike" cap="none">
                <a:solidFill>
                  <a:srgbClr val="FFD05D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2024</a:t>
            </a:r>
            <a:endParaRPr/>
          </a:p>
        </p:txBody>
      </p:sp>
      <p:sp>
        <p:nvSpPr>
          <p:cNvPr id="611" name="Google Shape;611;p19"/>
          <p:cNvSpPr/>
          <p:nvPr/>
        </p:nvSpPr>
        <p:spPr>
          <a:xfrm>
            <a:off x="1331912" y="765175"/>
            <a:ext cx="431800" cy="503237"/>
          </a:xfrm>
          <a:prstGeom prst="chevron">
            <a:avLst>
              <a:gd name="adj" fmla="val 10800"/>
            </a:avLst>
          </a:prstGeom>
          <a:solidFill>
            <a:schemeClr val="lt1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12" name="Google Shape;612;p19"/>
          <p:cNvSpPr/>
          <p:nvPr/>
        </p:nvSpPr>
        <p:spPr>
          <a:xfrm>
            <a:off x="827087" y="1484312"/>
            <a:ext cx="215900" cy="287337"/>
          </a:xfrm>
          <a:prstGeom prst="chevron">
            <a:avLst>
              <a:gd name="adj" fmla="val 10800"/>
            </a:avLst>
          </a:prstGeom>
          <a:solidFill>
            <a:schemeClr val="lt1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13" name="Google Shape;613;p19"/>
          <p:cNvSpPr/>
          <p:nvPr/>
        </p:nvSpPr>
        <p:spPr>
          <a:xfrm>
            <a:off x="539750" y="1484312"/>
            <a:ext cx="215900" cy="287337"/>
          </a:xfrm>
          <a:prstGeom prst="chevron">
            <a:avLst>
              <a:gd name="adj" fmla="val 10800"/>
            </a:avLst>
          </a:prstGeom>
          <a:solidFill>
            <a:schemeClr val="lt1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14" name="Google Shape;614;p19"/>
          <p:cNvSpPr/>
          <p:nvPr/>
        </p:nvSpPr>
        <p:spPr>
          <a:xfrm>
            <a:off x="250825" y="1484312"/>
            <a:ext cx="217487" cy="287337"/>
          </a:xfrm>
          <a:prstGeom prst="chevron">
            <a:avLst>
              <a:gd name="adj" fmla="val 10800"/>
            </a:avLst>
          </a:prstGeom>
          <a:solidFill>
            <a:schemeClr val="lt1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15" name="Google Shape;615;p19"/>
          <p:cNvSpPr/>
          <p:nvPr/>
        </p:nvSpPr>
        <p:spPr>
          <a:xfrm>
            <a:off x="1835696" y="404664"/>
            <a:ext cx="4464496" cy="1224136"/>
          </a:xfrm>
          <a:prstGeom prst="ellipse">
            <a:avLst/>
          </a:prstGeom>
          <a:gradFill>
            <a:gsLst>
              <a:gs pos="0">
                <a:srgbClr val="AEE0B0"/>
              </a:gs>
              <a:gs pos="46000">
                <a:srgbClr val="7BD37D"/>
              </a:gs>
              <a:gs pos="100000">
                <a:srgbClr val="378638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800"/>
              <a:buFont typeface="Arial"/>
              <a:buNone/>
            </a:pPr>
            <a:r>
              <a:rPr lang="pl-PL" sz="2800" b="1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Świetlica Środowiskowa</a:t>
            </a:r>
            <a:endParaRPr sz="2000" b="1" i="0" u="none" strike="noStrike" cap="none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6" name="Google Shape;616;p19"/>
          <p:cNvSpPr/>
          <p:nvPr/>
        </p:nvSpPr>
        <p:spPr>
          <a:xfrm>
            <a:off x="5435600" y="692150"/>
            <a:ext cx="1368425" cy="792162"/>
          </a:xfrm>
          <a:prstGeom prst="ellipse">
            <a:avLst/>
          </a:prstGeom>
          <a:solidFill>
            <a:schemeClr val="lt1"/>
          </a:solidFill>
          <a:ln w="25400" cap="flat" cmpd="sng">
            <a:solidFill>
              <a:srgbClr val="6BB76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600"/>
              <a:buFont typeface="Arial"/>
              <a:buNone/>
            </a:pPr>
            <a:r>
              <a:rPr lang="pl-PL" sz="1600" b="1" i="0" u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pl-PL" sz="1600" b="1" i="0" u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pl-PL" sz="2000" b="1" i="0" u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000"/>
              <a:buFont typeface="Arial"/>
              <a:buNone/>
            </a:pPr>
            <a:r>
              <a:rPr lang="pl-PL" sz="2000" b="1" i="0" u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1" i="0" u="none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17" name="Google Shape;617;p19" descr="C:\Users\Dell\Desktop\SENIOR 2025\ROPS\zdjecia z ropsu do sprawozdania\462370308_3886572531623273_5429157006695785811_n.jpg"/>
          <p:cNvPicPr preferRelativeResize="0"/>
          <p:nvPr/>
        </p:nvPicPr>
        <p:blipFill rotWithShape="1">
          <a:blip r:embed="rId3">
            <a:alphaModFix/>
          </a:blip>
          <a:srcRect l="22598" t="9710" r="7280" b="27458"/>
          <a:stretch/>
        </p:blipFill>
        <p:spPr>
          <a:xfrm>
            <a:off x="5651500" y="836612"/>
            <a:ext cx="936625" cy="504825"/>
          </a:xfrm>
          <a:prstGeom prst="rect">
            <a:avLst/>
          </a:prstGeom>
          <a:noFill/>
          <a:ln>
            <a:noFill/>
          </a:ln>
        </p:spPr>
      </p:pic>
      <p:sp>
        <p:nvSpPr>
          <p:cNvPr id="618" name="Google Shape;618;p19"/>
          <p:cNvSpPr txBox="1"/>
          <p:nvPr/>
        </p:nvSpPr>
        <p:spPr>
          <a:xfrm>
            <a:off x="395287" y="1844675"/>
            <a:ext cx="8424862" cy="1385887"/>
          </a:xfrm>
          <a:prstGeom prst="rect">
            <a:avLst/>
          </a:prstGeom>
          <a:solidFill>
            <a:srgbClr val="FFF0C9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65125" marR="0" lvl="0" indent="-2555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Noto Sans Symbols"/>
              <a:buChar char="🞂"/>
            </a:pPr>
            <a:r>
              <a:rPr lang="pl-PL" sz="1200" b="0" i="0" u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Dzieci przed Świetlicą zorganizowały kiosk z rękodziełem, aby wesprzeć osoby poszkodowane podczas powodzi zebrana kwota to: </a:t>
            </a:r>
            <a:r>
              <a:rPr lang="pl-PL" sz="1200" b="1" i="0" u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1.622,01 zł .</a:t>
            </a:r>
            <a:r>
              <a:rPr lang="pl-PL" sz="1200" b="0" i="0" u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 Środki zostały wpłacone na konto Organizacji Polski Czerwony Krzyż.</a:t>
            </a:r>
            <a:br>
              <a:rPr lang="pl-PL" sz="1200" b="0" i="0" u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pl-PL" sz="1200" b="0" i="0" u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- udział w wydarzeniach gminnych poprzez przygotowanie warsztatów, zajęć kreatywnych dla dzieci,</a:t>
            </a:r>
            <a:br>
              <a:rPr lang="pl-PL" sz="1200" b="0" i="0" u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pl-PL" sz="1200" b="0" i="0" u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- wspieranie akcji WOŚP, akcja dla Powodzian, </a:t>
            </a:r>
            <a:br>
              <a:rPr lang="pl-PL" sz="1200" b="0" i="0" u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pl-PL" sz="1200" b="0" i="0" u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- przygotowanie upominków z okazji świąt dla Seniorów z Domu Opieki w Jelitowie oraz Seniorów Podopiecznych MGOPS, </a:t>
            </a:r>
            <a:br>
              <a:rPr lang="pl-PL" sz="1200" b="0" i="0" u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pl-PL" sz="1200" b="0" i="0" u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- udział w akcji „Dzieciństwo bez Przemocy”.</a:t>
            </a:r>
            <a:endParaRPr dirty="0"/>
          </a:p>
        </p:txBody>
      </p:sp>
      <p:pic>
        <p:nvPicPr>
          <p:cNvPr id="619" name="Google Shape;619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067175" y="3213100"/>
            <a:ext cx="4752975" cy="3644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0" name="Google Shape;620;p19" descr="Brak dostępnego opisu zdjęcia.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885112" y="5268912"/>
            <a:ext cx="936625" cy="1589087"/>
          </a:xfrm>
          <a:prstGeom prst="rect">
            <a:avLst/>
          </a:prstGeom>
          <a:noFill/>
          <a:ln>
            <a:noFill/>
          </a:ln>
        </p:spPr>
      </p:pic>
      <p:pic>
        <p:nvPicPr>
          <p:cNvPr id="621" name="Google Shape;621;p19" descr="Brak dostępnego opisu zdjęcia."/>
          <p:cNvPicPr preferRelativeResize="0"/>
          <p:nvPr/>
        </p:nvPicPr>
        <p:blipFill rotWithShape="1">
          <a:blip r:embed="rId6">
            <a:alphaModFix/>
          </a:blip>
          <a:srcRect l="17391" r="8520"/>
          <a:stretch/>
        </p:blipFill>
        <p:spPr>
          <a:xfrm>
            <a:off x="395287" y="3213100"/>
            <a:ext cx="4105275" cy="3644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2" name="Google Shape;622;p19" descr="Brak dostępnego opisu zdjęcia.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019925" y="476250"/>
            <a:ext cx="1766887" cy="1079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7" name="Google Shape;1077;g34bb12cf471_2_434" descr="Brak dostępnego opisu zdjęcia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03950" y="4652962"/>
            <a:ext cx="2940050" cy="22050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8" name="Google Shape;1078;g34bb12cf471_2_434" descr="Brak dostępnego opisu zdjęcia.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635375" y="1168400"/>
            <a:ext cx="2305050" cy="3071812"/>
          </a:xfrm>
          <a:prstGeom prst="rect">
            <a:avLst/>
          </a:prstGeom>
          <a:noFill/>
          <a:ln>
            <a:noFill/>
          </a:ln>
        </p:spPr>
      </p:pic>
      <p:sp>
        <p:nvSpPr>
          <p:cNvPr id="1079" name="Google Shape;1079;g34bb12cf471_2_434"/>
          <p:cNvSpPr txBox="1"/>
          <p:nvPr/>
        </p:nvSpPr>
        <p:spPr>
          <a:xfrm>
            <a:off x="34925" y="-171450"/>
            <a:ext cx="4249737" cy="958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80" name="Google Shape;1080;g34bb12cf471_2_434"/>
          <p:cNvSpPr/>
          <p:nvPr/>
        </p:nvSpPr>
        <p:spPr>
          <a:xfrm rot="5400000">
            <a:off x="107156" y="188118"/>
            <a:ext cx="865187" cy="720725"/>
          </a:xfrm>
          <a:prstGeom prst="triangle">
            <a:avLst>
              <a:gd name="adj" fmla="val 10680"/>
            </a:avLst>
          </a:prstGeom>
          <a:solidFill>
            <a:schemeClr val="accent1"/>
          </a:solidFill>
          <a:ln w="12700" cap="flat" cmpd="sng">
            <a:solidFill>
              <a:srgbClr val="FFD25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81" name="Google Shape;1081;g34bb12cf471_2_434"/>
          <p:cNvSpPr txBox="1"/>
          <p:nvPr/>
        </p:nvSpPr>
        <p:spPr>
          <a:xfrm>
            <a:off x="899592" y="332656"/>
            <a:ext cx="1008112" cy="40011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D05D"/>
              </a:buClr>
              <a:buSzPts val="2000"/>
              <a:buFont typeface="Century Gothic"/>
              <a:buNone/>
            </a:pPr>
            <a:r>
              <a:rPr lang="pl-PL" sz="2000" b="0" i="0" u="none" strike="noStrike" cap="none">
                <a:solidFill>
                  <a:srgbClr val="FFD05D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2024</a:t>
            </a:r>
            <a:endParaRPr/>
          </a:p>
        </p:txBody>
      </p:sp>
      <p:sp>
        <p:nvSpPr>
          <p:cNvPr id="1082" name="Google Shape;1082;g34bb12cf471_2_434"/>
          <p:cNvSpPr/>
          <p:nvPr/>
        </p:nvSpPr>
        <p:spPr>
          <a:xfrm>
            <a:off x="1331912" y="765175"/>
            <a:ext cx="431800" cy="503237"/>
          </a:xfrm>
          <a:prstGeom prst="chevron">
            <a:avLst>
              <a:gd name="adj" fmla="val 10800"/>
            </a:avLst>
          </a:prstGeom>
          <a:solidFill>
            <a:schemeClr val="lt1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83" name="Google Shape;1083;g34bb12cf471_2_434"/>
          <p:cNvSpPr/>
          <p:nvPr/>
        </p:nvSpPr>
        <p:spPr>
          <a:xfrm>
            <a:off x="827087" y="1268412"/>
            <a:ext cx="215900" cy="287337"/>
          </a:xfrm>
          <a:prstGeom prst="chevron">
            <a:avLst>
              <a:gd name="adj" fmla="val 10800"/>
            </a:avLst>
          </a:prstGeom>
          <a:solidFill>
            <a:schemeClr val="lt1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84" name="Google Shape;1084;g34bb12cf471_2_434"/>
          <p:cNvSpPr/>
          <p:nvPr/>
        </p:nvSpPr>
        <p:spPr>
          <a:xfrm>
            <a:off x="539750" y="1268412"/>
            <a:ext cx="215900" cy="287337"/>
          </a:xfrm>
          <a:prstGeom prst="chevron">
            <a:avLst>
              <a:gd name="adj" fmla="val 10800"/>
            </a:avLst>
          </a:prstGeom>
          <a:solidFill>
            <a:schemeClr val="lt1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85" name="Google Shape;1085;g34bb12cf471_2_434"/>
          <p:cNvSpPr/>
          <p:nvPr/>
        </p:nvSpPr>
        <p:spPr>
          <a:xfrm>
            <a:off x="250825" y="1268412"/>
            <a:ext cx="217487" cy="287337"/>
          </a:xfrm>
          <a:prstGeom prst="chevron">
            <a:avLst>
              <a:gd name="adj" fmla="val 10800"/>
            </a:avLst>
          </a:prstGeom>
          <a:solidFill>
            <a:schemeClr val="lt1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86" name="Google Shape;1086;g34bb12cf471_2_434"/>
          <p:cNvSpPr/>
          <p:nvPr/>
        </p:nvSpPr>
        <p:spPr>
          <a:xfrm>
            <a:off x="1835696" y="404664"/>
            <a:ext cx="4464496" cy="1224136"/>
          </a:xfrm>
          <a:prstGeom prst="ellipse">
            <a:avLst/>
          </a:prstGeom>
          <a:gradFill>
            <a:gsLst>
              <a:gs pos="0">
                <a:srgbClr val="AEE0B0"/>
              </a:gs>
              <a:gs pos="46000">
                <a:srgbClr val="7BD37D"/>
              </a:gs>
              <a:gs pos="100000">
                <a:srgbClr val="378638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800"/>
              <a:buFont typeface="Arial"/>
              <a:buNone/>
            </a:pPr>
            <a:r>
              <a:rPr lang="pl-PL" sz="2800" b="1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Świetlica Środowiskowa</a:t>
            </a:r>
            <a:endParaRPr sz="2000" b="1" i="0" u="none" strike="noStrike" cap="none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87" name="Google Shape;1087;g34bb12cf471_2_434" descr="Brak dostępnego opisu zdjęcia.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795962" y="2286000"/>
            <a:ext cx="3348037" cy="2511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8" name="Google Shape;1088;g34bb12cf471_2_434" descr="Brak dostępnego opisu zdjęcia.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816600" y="0"/>
            <a:ext cx="3327400" cy="2495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9" name="Google Shape;1089;g34bb12cf471_2_434" descr="Brak dostępnego opisu zdjęcia."/>
          <p:cNvPicPr preferRelativeResize="0"/>
          <p:nvPr/>
        </p:nvPicPr>
        <p:blipFill rotWithShape="1">
          <a:blip r:embed="rId7">
            <a:alphaModFix/>
          </a:blip>
          <a:srcRect r="18077"/>
          <a:stretch/>
        </p:blipFill>
        <p:spPr>
          <a:xfrm>
            <a:off x="3635375" y="4221162"/>
            <a:ext cx="2881312" cy="2636837"/>
          </a:xfrm>
          <a:prstGeom prst="rect">
            <a:avLst/>
          </a:prstGeom>
          <a:noFill/>
          <a:ln>
            <a:noFill/>
          </a:ln>
        </p:spPr>
      </p:pic>
      <p:sp>
        <p:nvSpPr>
          <p:cNvPr id="1090" name="Google Shape;1090;g34bb12cf471_2_434"/>
          <p:cNvSpPr/>
          <p:nvPr/>
        </p:nvSpPr>
        <p:spPr>
          <a:xfrm>
            <a:off x="5435600" y="692150"/>
            <a:ext cx="1368425" cy="792162"/>
          </a:xfrm>
          <a:prstGeom prst="ellipse">
            <a:avLst/>
          </a:prstGeom>
          <a:solidFill>
            <a:schemeClr val="lt1"/>
          </a:solidFill>
          <a:ln w="25400" cap="flat" cmpd="sng">
            <a:solidFill>
              <a:srgbClr val="6BB76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600"/>
              <a:buFont typeface="Arial"/>
              <a:buNone/>
            </a:pPr>
            <a:r>
              <a:rPr lang="pl-PL" sz="1600" b="1" i="0" u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pl-PL" sz="1600" b="1" i="0" u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pl-PL" sz="2000" b="1" i="0" u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000"/>
              <a:buFont typeface="Arial"/>
              <a:buNone/>
            </a:pPr>
            <a:r>
              <a:rPr lang="pl-PL" sz="2000" b="1" i="0" u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1" i="0" u="none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1" name="Google Shape;1091;g34bb12cf471_2_434"/>
          <p:cNvSpPr txBox="1"/>
          <p:nvPr/>
        </p:nvSpPr>
        <p:spPr>
          <a:xfrm>
            <a:off x="-36512" y="1622425"/>
            <a:ext cx="3816350" cy="5262562"/>
          </a:xfrm>
          <a:prstGeom prst="rect">
            <a:avLst/>
          </a:prstGeom>
          <a:solidFill>
            <a:srgbClr val="FFF0C9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65125" marR="0" lvl="0" indent="-2555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Arial"/>
              <a:buNone/>
            </a:pPr>
            <a:r>
              <a:rPr lang="pl-PL" sz="1200" b="1" i="0" u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W okresie ferii zimowych podopieczni Świetlicy uczestniczyli w poszczególnych zajęciach: </a:t>
            </a:r>
            <a:endParaRPr dirty="0"/>
          </a:p>
          <a:p>
            <a:pPr marL="365125" marR="0" lvl="0" indent="-2555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Arial"/>
              <a:buChar char="•"/>
            </a:pPr>
            <a:r>
              <a:rPr lang="pl-PL" sz="1200" b="0" i="0" u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warsztaty ceramiczne,</a:t>
            </a:r>
            <a:endParaRPr dirty="0"/>
          </a:p>
          <a:p>
            <a:pPr marL="365125" marR="0" lvl="0" indent="-2555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Arial"/>
              <a:buChar char="•"/>
            </a:pPr>
            <a:r>
              <a:rPr lang="pl-PL" sz="1200" b="0" i="0" u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wyjazd do </a:t>
            </a:r>
            <a:r>
              <a:rPr lang="pl-PL" sz="1200" b="0" i="0" u="none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FlyParku</a:t>
            </a:r>
            <a:r>
              <a:rPr lang="pl-PL" sz="1200" b="0" i="0" u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w Poznaniu (park trampolin),</a:t>
            </a:r>
            <a:endParaRPr dirty="0"/>
          </a:p>
          <a:p>
            <a:pPr marL="365125" marR="0" lvl="0" indent="-2555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Arial"/>
              <a:buChar char="•"/>
            </a:pPr>
            <a:r>
              <a:rPr lang="pl-PL" sz="1200" b="0" i="0" u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zajęcia edukacyjne w Sali „Ognik” w Gnieźnie, </a:t>
            </a:r>
            <a:endParaRPr dirty="0"/>
          </a:p>
          <a:p>
            <a:pPr marL="365125" marR="0" lvl="0" indent="-2555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Arial"/>
              <a:buChar char="•"/>
            </a:pPr>
            <a:r>
              <a:rPr lang="pl-PL" sz="1200" b="0" i="0" u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noc filmowo- sportowa,</a:t>
            </a:r>
            <a:endParaRPr dirty="0"/>
          </a:p>
          <a:p>
            <a:pPr marL="365125" marR="0" lvl="0" indent="-2555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Arial"/>
              <a:buChar char="•"/>
            </a:pPr>
            <a:r>
              <a:rPr lang="pl-PL" sz="1200" b="0" i="0" u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warsztaty twórcze, </a:t>
            </a:r>
            <a:endParaRPr dirty="0"/>
          </a:p>
          <a:p>
            <a:pPr marL="365125" marR="0" lvl="0" indent="-2555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Arial"/>
              <a:buChar char="•"/>
            </a:pPr>
            <a:r>
              <a:rPr lang="pl-PL" sz="1200" b="0" i="0" u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magiczne doświadczenia , gry sportowe i zabawy,</a:t>
            </a:r>
            <a:endParaRPr dirty="0"/>
          </a:p>
          <a:p>
            <a:pPr marL="365125" marR="0" lvl="0" indent="-2555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Arial"/>
              <a:buChar char="•"/>
            </a:pPr>
            <a:r>
              <a:rPr lang="pl-PL" sz="1200" b="0" i="0" u="none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dogoterapia</a:t>
            </a:r>
            <a:r>
              <a:rPr lang="pl-PL" sz="1200" b="0" i="0" u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,</a:t>
            </a:r>
            <a:endParaRPr dirty="0"/>
          </a:p>
          <a:p>
            <a:pPr marL="365125" marR="0" lvl="0" indent="-2555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Arial"/>
              <a:buChar char="•"/>
            </a:pPr>
            <a:r>
              <a:rPr lang="pl-PL" sz="1200" b="0" i="0" u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warsztaty modelarskie.</a:t>
            </a:r>
            <a:endParaRPr dirty="0"/>
          </a:p>
          <a:p>
            <a:pPr marL="365125" marR="0" lvl="0" indent="-2555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Arial"/>
              <a:buNone/>
            </a:pPr>
            <a:r>
              <a:rPr lang="pl-PL" sz="1200" b="1" i="0" u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W okresie letnim dla dzieci Świetlica oferowała szereg atrakcji: </a:t>
            </a:r>
            <a:endParaRPr sz="1200" b="1" i="0" u="none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65125" marR="0" lvl="0" indent="-2555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Arial"/>
              <a:buNone/>
            </a:pPr>
            <a:r>
              <a:rPr lang="pl-PL" sz="1200" b="0" i="0" u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	DOGOTERAPIA, GRA BALONÓWKA, WAKACYJNE KONKURSY, ZAJĘCIA SPORTOWE, KINO W PLENERZE, JOGA DLA DZIECI, MARATON FILMOWY, DZIEŃ CIOICI I WUJA, ZAJĘCIA KREATYWNE, ZABAWA W DEDEKTYWA,</a:t>
            </a:r>
            <a:br>
              <a:rPr lang="pl-PL" sz="1200" b="0" i="0" u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pl-PL" sz="1200" b="0" i="0" u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UDZIAŁ W WARSZTATACH ORGANIZOWANYCH PRZEZ </a:t>
            </a:r>
            <a:r>
              <a:rPr lang="pl-PL" sz="1200" dirty="0">
                <a:solidFill>
                  <a:srgbClr val="002060"/>
                </a:solidFill>
              </a:rPr>
              <a:t>MOK</a:t>
            </a:r>
            <a:r>
              <a:rPr lang="pl-PL" sz="1200" b="0" i="0" u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 W GNIEŹNIE „Jak w Gnieźnie pierwszego króla koronowano”</a:t>
            </a:r>
            <a:br>
              <a:rPr lang="pl-PL" sz="1200" b="0" i="0" u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pl-PL" sz="1200" b="0" i="0" u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- zajęcia kulinarne,</a:t>
            </a:r>
            <a:br>
              <a:rPr lang="pl-PL" sz="1200" b="0" i="0" u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pl-PL" sz="1200" b="0" i="0" u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- dzień fotografii,</a:t>
            </a:r>
            <a:br>
              <a:rPr lang="pl-PL" sz="1200" b="0" i="0" u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pl-PL" sz="1200" b="0" i="0" u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- wycieczka do parku rozrywki </a:t>
            </a:r>
            <a:r>
              <a:rPr lang="pl-PL" sz="1200" b="0" i="0" u="none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mandoria</a:t>
            </a:r>
            <a:r>
              <a:rPr lang="pl-PL" sz="1200" b="0" i="0" u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92" name="Google Shape;1092;g34bb12cf471_2_434" descr="C:\Users\Dell\Desktop\SENIOR 2025\ROPS\zdjecia z ropsu do sprawozdania\462370308_3886572531623273_5429157006695785811_n.jpg"/>
          <p:cNvPicPr preferRelativeResize="0"/>
          <p:nvPr/>
        </p:nvPicPr>
        <p:blipFill rotWithShape="1">
          <a:blip r:embed="rId8">
            <a:alphaModFix/>
          </a:blip>
          <a:srcRect l="22598" t="9710" r="7280" b="27458"/>
          <a:stretch/>
        </p:blipFill>
        <p:spPr>
          <a:xfrm>
            <a:off x="5651500" y="836612"/>
            <a:ext cx="936625" cy="504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" name="Google Shape;1116;g34bb12cf471_2_471"/>
          <p:cNvSpPr txBox="1"/>
          <p:nvPr/>
        </p:nvSpPr>
        <p:spPr>
          <a:xfrm>
            <a:off x="34925" y="-171450"/>
            <a:ext cx="4249737" cy="958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17" name="Google Shape;1117;g34bb12cf471_2_471"/>
          <p:cNvSpPr txBox="1"/>
          <p:nvPr/>
        </p:nvSpPr>
        <p:spPr>
          <a:xfrm>
            <a:off x="7885112" y="404812"/>
            <a:ext cx="1008062" cy="1079500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rgbClr val="FFD25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118" name="Google Shape;1118;g34bb12cf471_2_471" descr="C:\Users\Dell\Desktop\SENIOR 2025\ROPS\zdjecia z ropsu do sprawozdania\424673423_7187650181301076_8420664032108457345_n.jpg"/>
          <p:cNvPicPr preferRelativeResize="0"/>
          <p:nvPr/>
        </p:nvPicPr>
        <p:blipFill rotWithShape="1">
          <a:blip r:embed="rId3">
            <a:alphaModFix/>
          </a:blip>
          <a:srcRect t="9150" r="-5640" b="10064"/>
          <a:stretch/>
        </p:blipFill>
        <p:spPr>
          <a:xfrm>
            <a:off x="7937500" y="620712"/>
            <a:ext cx="882650" cy="674687"/>
          </a:xfrm>
          <a:prstGeom prst="rect">
            <a:avLst/>
          </a:prstGeom>
          <a:noFill/>
          <a:ln>
            <a:noFill/>
          </a:ln>
        </p:spPr>
      </p:pic>
      <p:sp>
        <p:nvSpPr>
          <p:cNvPr id="1119" name="Google Shape;1119;g34bb12cf471_2_471"/>
          <p:cNvSpPr/>
          <p:nvPr/>
        </p:nvSpPr>
        <p:spPr>
          <a:xfrm rot="-5400000">
            <a:off x="6850856" y="476101"/>
            <a:ext cx="1079500" cy="936625"/>
          </a:xfrm>
          <a:prstGeom prst="triangle">
            <a:avLst>
              <a:gd name="adj" fmla="val 10680"/>
            </a:avLst>
          </a:prstGeom>
          <a:solidFill>
            <a:schemeClr val="accent1"/>
          </a:solidFill>
          <a:ln w="12700" cap="flat" cmpd="sng">
            <a:solidFill>
              <a:srgbClr val="FFD25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20" name="Google Shape;1120;g34bb12cf471_2_471"/>
          <p:cNvSpPr/>
          <p:nvPr/>
        </p:nvSpPr>
        <p:spPr>
          <a:xfrm rot="5400000">
            <a:off x="107156" y="188118"/>
            <a:ext cx="865187" cy="720725"/>
          </a:xfrm>
          <a:prstGeom prst="triangle">
            <a:avLst>
              <a:gd name="adj" fmla="val 10680"/>
            </a:avLst>
          </a:prstGeom>
          <a:solidFill>
            <a:schemeClr val="accent1"/>
          </a:solidFill>
          <a:ln w="12700" cap="flat" cmpd="sng">
            <a:solidFill>
              <a:srgbClr val="FFD25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21" name="Google Shape;1121;g34bb12cf471_2_471"/>
          <p:cNvSpPr txBox="1"/>
          <p:nvPr/>
        </p:nvSpPr>
        <p:spPr>
          <a:xfrm>
            <a:off x="899592" y="332656"/>
            <a:ext cx="1008112" cy="40011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D05D"/>
              </a:buClr>
              <a:buSzPts val="2000"/>
              <a:buFont typeface="Century Gothic"/>
              <a:buNone/>
            </a:pPr>
            <a:r>
              <a:rPr lang="pl-PL" sz="2000" b="0" i="0" u="none" strike="noStrike" cap="none">
                <a:solidFill>
                  <a:srgbClr val="FFD05D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2024</a:t>
            </a:r>
            <a:endParaRPr/>
          </a:p>
        </p:txBody>
      </p:sp>
      <p:sp>
        <p:nvSpPr>
          <p:cNvPr id="1122" name="Google Shape;1122;g34bb12cf471_2_471"/>
          <p:cNvSpPr/>
          <p:nvPr/>
        </p:nvSpPr>
        <p:spPr>
          <a:xfrm>
            <a:off x="1835696" y="404664"/>
            <a:ext cx="4464496" cy="1224136"/>
          </a:xfrm>
          <a:prstGeom prst="ellipse">
            <a:avLst/>
          </a:prstGeom>
          <a:gradFill>
            <a:gsLst>
              <a:gs pos="0">
                <a:srgbClr val="EDA0A0"/>
              </a:gs>
              <a:gs pos="46000">
                <a:srgbClr val="E95F5D"/>
              </a:gs>
              <a:gs pos="100000">
                <a:srgbClr val="9B1614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600"/>
              <a:buFont typeface="Arial"/>
              <a:buNone/>
            </a:pPr>
            <a:r>
              <a:rPr lang="pl-PL" sz="1600" b="1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pl-PL" sz="1600" b="1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pl-PL" sz="2000" b="1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800"/>
              <a:buFont typeface="Arial"/>
              <a:buNone/>
            </a:pPr>
            <a:r>
              <a:rPr lang="pl-PL" sz="2800" b="1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Realizowane projekty</a:t>
            </a:r>
            <a:endParaRPr sz="2800" b="1" i="0" u="none" strike="noStrike" cap="none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000"/>
              <a:buFont typeface="Arial"/>
              <a:buNone/>
            </a:pPr>
            <a:r>
              <a:rPr lang="pl-PL" sz="2000" b="1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entury Gothic"/>
              <a:buNone/>
            </a:pPr>
            <a:endParaRPr sz="1600" b="1" i="0" u="none" strike="noStrike" cap="none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3" name="Google Shape;1123;g34bb12cf471_2_471"/>
          <p:cNvSpPr/>
          <p:nvPr/>
        </p:nvSpPr>
        <p:spPr>
          <a:xfrm>
            <a:off x="1331912" y="765175"/>
            <a:ext cx="431800" cy="503237"/>
          </a:xfrm>
          <a:prstGeom prst="chevron">
            <a:avLst>
              <a:gd name="adj" fmla="val 10800"/>
            </a:avLst>
          </a:prstGeom>
          <a:solidFill>
            <a:schemeClr val="lt1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24" name="Google Shape;1124;g34bb12cf471_2_471"/>
          <p:cNvSpPr/>
          <p:nvPr/>
        </p:nvSpPr>
        <p:spPr>
          <a:xfrm>
            <a:off x="971550" y="1341437"/>
            <a:ext cx="215900" cy="287337"/>
          </a:xfrm>
          <a:prstGeom prst="chevron">
            <a:avLst>
              <a:gd name="adj" fmla="val 10800"/>
            </a:avLst>
          </a:prstGeom>
          <a:solidFill>
            <a:schemeClr val="lt1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25" name="Google Shape;1125;g34bb12cf471_2_471"/>
          <p:cNvSpPr/>
          <p:nvPr/>
        </p:nvSpPr>
        <p:spPr>
          <a:xfrm>
            <a:off x="684212" y="1341437"/>
            <a:ext cx="215900" cy="287337"/>
          </a:xfrm>
          <a:prstGeom prst="chevron">
            <a:avLst>
              <a:gd name="adj" fmla="val 10800"/>
            </a:avLst>
          </a:prstGeom>
          <a:solidFill>
            <a:schemeClr val="lt1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26" name="Google Shape;1126;g34bb12cf471_2_471"/>
          <p:cNvSpPr/>
          <p:nvPr/>
        </p:nvSpPr>
        <p:spPr>
          <a:xfrm>
            <a:off x="395287" y="1341437"/>
            <a:ext cx="217487" cy="287337"/>
          </a:xfrm>
          <a:prstGeom prst="chevron">
            <a:avLst>
              <a:gd name="adj" fmla="val 10800"/>
            </a:avLst>
          </a:prstGeom>
          <a:solidFill>
            <a:schemeClr val="lt1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27" name="Google Shape;1127;g34bb12cf471_2_471"/>
          <p:cNvSpPr txBox="1"/>
          <p:nvPr/>
        </p:nvSpPr>
        <p:spPr>
          <a:xfrm>
            <a:off x="395287" y="1700212"/>
            <a:ext cx="8351837" cy="2032000"/>
          </a:xfrm>
          <a:prstGeom prst="rect">
            <a:avLst/>
          </a:prstGeom>
          <a:solidFill>
            <a:srgbClr val="FFF0C9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65125" marR="0" lvl="0" indent="-255587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Noto Sans Symbols"/>
              <a:buChar char="🞂"/>
            </a:pPr>
            <a:r>
              <a:rPr lang="pl-PL" sz="1200" b="0" i="0" u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Miejsko-Gminny Ośrodek Pomocy Społecznej w Czerniejewie z programu pt. </a:t>
            </a:r>
            <a:r>
              <a:rPr lang="pl-PL" sz="1400" b="1" i="0" u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„Wielkopolskie telecentrum opieki”, </a:t>
            </a:r>
            <a:r>
              <a:rPr lang="pl-PL" sz="1200" b="0" i="0" u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dofinansowanego przez Unię Europejską w ramach „Funduszy Europejskich dla Wielkopolski 2021-2027” realizował w 2024 roku nowe usługi społeczne dla osób niepełnosprawnych 60+ w ramach utworzonego</a:t>
            </a:r>
            <a:endParaRPr dirty="0"/>
          </a:p>
          <a:p>
            <a:pPr marL="365125" marR="0" lvl="0" indent="-255587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Arial"/>
              <a:buNone/>
            </a:pPr>
            <a:r>
              <a:rPr lang="pl-PL" sz="1200" b="0" i="0" u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r>
              <a:rPr lang="pl-PL" sz="1400" b="1" i="0" u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Centrum Wsparcia Seniorów w Czerniejewie i Żydowie </a:t>
            </a:r>
            <a:r>
              <a:rPr lang="pl-PL" sz="1200" b="0" i="0" u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(z siedzibą w Klubach Seniora): mobilna pielęgnacja stóp, opaski SOS, „Złota Rączka” oraz usługa taxi i fryzjer dla seniora, zajęcia z arteterapii, zajęcia kulinarne, zajęcia z malarstwa, zajęcia wokalne, zajęcia florystyczne. </a:t>
            </a:r>
            <a:endParaRPr sz="1200" b="0" i="0" u="none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65125" marR="0" lvl="0" indent="-255587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Arial"/>
              <a:buNone/>
            </a:pPr>
            <a:r>
              <a:rPr lang="pl-PL" sz="1200" b="0" i="0" u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r>
              <a:rPr lang="pl-PL" sz="1200" b="1" i="0" u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W ramach projektu zorganizowano także: </a:t>
            </a:r>
            <a:r>
              <a:rPr lang="pl-PL" sz="1200" b="1" i="0" u="none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Senioralia</a:t>
            </a:r>
            <a:r>
              <a:rPr lang="pl-PL" sz="1200" b="1" i="0" u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, Wyjazd krajoznawczo–kulturalny pt. „Senior </a:t>
            </a:r>
            <a:br>
              <a:rPr lang="pl-PL" sz="1200" b="1" i="0" u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pl-PL" sz="1200" b="1" i="0" u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w kosmosie” do Torunia, Piknik oraz rajd rowerowy na powitanie lata pt. „Spotkanie w stylu country” </a:t>
            </a:r>
            <a:br>
              <a:rPr lang="pl-PL" sz="1200" b="1" i="0" u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pl-PL" sz="1200" b="1" i="0" u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oraz Wigilię.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b="1" i="0" u="none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8" name="Google Shape;1128;g34bb12cf471_2_471"/>
          <p:cNvSpPr/>
          <p:nvPr/>
        </p:nvSpPr>
        <p:spPr>
          <a:xfrm>
            <a:off x="539552" y="5661248"/>
            <a:ext cx="3059832" cy="757362"/>
          </a:xfrm>
          <a:prstGeom prst="ellipse">
            <a:avLst/>
          </a:prstGeom>
          <a:gradFill>
            <a:gsLst>
              <a:gs pos="0">
                <a:srgbClr val="FFD390"/>
              </a:gs>
              <a:gs pos="46000">
                <a:srgbClr val="FFC33E"/>
              </a:gs>
              <a:gs pos="100000">
                <a:srgbClr val="CD87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pl-PL"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Realizacja od 1.05.2024 </a:t>
            </a:r>
            <a:endParaRPr sz="12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pl-PL"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do 30.06.2026</a:t>
            </a:r>
            <a:endParaRPr/>
          </a:p>
        </p:txBody>
      </p:sp>
      <p:sp>
        <p:nvSpPr>
          <p:cNvPr id="1129" name="Google Shape;1129;g34bb12cf471_2_471"/>
          <p:cNvSpPr txBox="1"/>
          <p:nvPr/>
        </p:nvSpPr>
        <p:spPr>
          <a:xfrm>
            <a:off x="395287" y="4437062"/>
            <a:ext cx="3455987" cy="398462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rgbClr val="E66C7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800"/>
              <a:buFont typeface="Arial"/>
              <a:buNone/>
            </a:pPr>
            <a:r>
              <a:rPr lang="pl-PL" sz="1800" b="1" i="0" u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Kwota Grantu: 384.430,00 zł </a:t>
            </a:r>
            <a:endParaRPr/>
          </a:p>
        </p:txBody>
      </p:sp>
      <p:sp>
        <p:nvSpPr>
          <p:cNvPr id="1130" name="Google Shape;1130;g34bb12cf471_2_471"/>
          <p:cNvSpPr txBox="1"/>
          <p:nvPr/>
        </p:nvSpPr>
        <p:spPr>
          <a:xfrm>
            <a:off x="395287" y="4976812"/>
            <a:ext cx="3454400" cy="396875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rgbClr val="E66C7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800"/>
              <a:buFont typeface="Arial"/>
              <a:buNone/>
            </a:pPr>
            <a:r>
              <a:rPr lang="pl-PL" sz="1800" b="1" i="0" u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Wkład własny: 45.000,00 zł </a:t>
            </a:r>
            <a:endParaRPr/>
          </a:p>
        </p:txBody>
      </p:sp>
      <p:sp>
        <p:nvSpPr>
          <p:cNvPr id="1131" name="Google Shape;1131;g34bb12cf471_2_471"/>
          <p:cNvSpPr txBox="1"/>
          <p:nvPr/>
        </p:nvSpPr>
        <p:spPr>
          <a:xfrm>
            <a:off x="395287" y="3866429"/>
            <a:ext cx="3454400" cy="396875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rgbClr val="E66C7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800"/>
              <a:buFont typeface="Arial"/>
              <a:buNone/>
            </a:pPr>
            <a:r>
              <a:rPr lang="pl-PL" sz="1800" b="1" i="0" u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Całkowity koszt: 429.430,00 zł </a:t>
            </a:r>
            <a:endParaRPr/>
          </a:p>
        </p:txBody>
      </p:sp>
      <p:pic>
        <p:nvPicPr>
          <p:cNvPr id="1132" name="Google Shape;1132;g34bb12cf471_2_471" descr="C:\Users\Dell\Desktop\SENIOR 2024\ROPS\Żydowo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61137" y="3357562"/>
            <a:ext cx="2474912" cy="35004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3" name="Google Shape;1133;g34bb12cf471_2_471" descr="C:\Users\Dell\Desktop\SENIOR 2024\ROPS\Czerniejewo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995737" y="3357562"/>
            <a:ext cx="2474912" cy="3500437"/>
          </a:xfrm>
          <a:prstGeom prst="rect">
            <a:avLst/>
          </a:prstGeom>
          <a:noFill/>
          <a:ln>
            <a:noFill/>
          </a:ln>
        </p:spPr>
      </p:pic>
      <p:sp>
        <p:nvSpPr>
          <p:cNvPr id="1134" name="Google Shape;1134;g34bb12cf471_2_471"/>
          <p:cNvSpPr/>
          <p:nvPr/>
        </p:nvSpPr>
        <p:spPr>
          <a:xfrm>
            <a:off x="5435600" y="692150"/>
            <a:ext cx="1368425" cy="792162"/>
          </a:xfrm>
          <a:prstGeom prst="ellipse">
            <a:avLst/>
          </a:prstGeom>
          <a:solidFill>
            <a:schemeClr val="lt1"/>
          </a:solidFill>
          <a:ln w="25400" cap="flat" cmpd="sng">
            <a:solidFill>
              <a:srgbClr val="E66C7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600"/>
              <a:buFont typeface="Arial"/>
              <a:buNone/>
            </a:pPr>
            <a:r>
              <a:rPr lang="pl-PL" sz="1600" b="1" i="0" u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pl-PL" sz="1600" b="1" i="0" u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pl-PL" sz="2000" b="1" i="0" u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000"/>
              <a:buFont typeface="Arial"/>
              <a:buNone/>
            </a:pPr>
            <a:r>
              <a:rPr lang="pl-PL" sz="2000" b="1" i="0" u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1" i="0" u="none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35" name="Google Shape;1135;g34bb12cf471_2_471" descr="C:\Users\Dell\Desktop\images.png"/>
          <p:cNvPicPr preferRelativeResize="0"/>
          <p:nvPr/>
        </p:nvPicPr>
        <p:blipFill rotWithShape="1">
          <a:blip r:embed="rId6">
            <a:alphaModFix/>
          </a:blip>
          <a:srcRect l="19265" t="14448" r="18120" b="18121"/>
          <a:stretch/>
        </p:blipFill>
        <p:spPr>
          <a:xfrm>
            <a:off x="5867400" y="765175"/>
            <a:ext cx="603250" cy="647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3"/>
          <p:cNvSpPr/>
          <p:nvPr/>
        </p:nvSpPr>
        <p:spPr>
          <a:xfrm>
            <a:off x="405781" y="1000849"/>
            <a:ext cx="2865437" cy="1001712"/>
          </a:xfrm>
          <a:prstGeom prst="ellipse">
            <a:avLst/>
          </a:prstGeom>
          <a:solidFill>
            <a:srgbClr val="BFE1EB"/>
          </a:solidFill>
          <a:ln w="19050" cap="flat" cmpd="sng">
            <a:solidFill>
              <a:srgbClr val="FFD25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pl-PL" sz="1800" b="1" i="0" u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pl-PL" b="1" i="0" u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Budżet</a:t>
            </a:r>
            <a:r>
              <a:rPr lang="pl-PL" sz="1800" b="1" i="0" u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</a:t>
            </a:r>
            <a:endParaRPr dirty="0"/>
          </a:p>
        </p:txBody>
      </p:sp>
      <p:sp>
        <p:nvSpPr>
          <p:cNvPr id="161" name="Google Shape;161;p3"/>
          <p:cNvSpPr/>
          <p:nvPr/>
        </p:nvSpPr>
        <p:spPr>
          <a:xfrm>
            <a:off x="411162" y="2438400"/>
            <a:ext cx="2865437" cy="1001712"/>
          </a:xfrm>
          <a:prstGeom prst="ellipse">
            <a:avLst/>
          </a:prstGeom>
          <a:solidFill>
            <a:srgbClr val="BFE1EB"/>
          </a:solidFill>
          <a:ln w="19050" cap="flat" cmpd="sng">
            <a:solidFill>
              <a:srgbClr val="FFD25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pl-PL" sz="1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Dotacja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pl-PL" sz="18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Wojewody</a:t>
            </a:r>
            <a:endParaRPr/>
          </a:p>
        </p:txBody>
      </p:sp>
      <p:sp>
        <p:nvSpPr>
          <p:cNvPr id="162" name="Google Shape;162;p3"/>
          <p:cNvSpPr/>
          <p:nvPr/>
        </p:nvSpPr>
        <p:spPr>
          <a:xfrm>
            <a:off x="454026" y="3943571"/>
            <a:ext cx="2865437" cy="1001712"/>
          </a:xfrm>
          <a:prstGeom prst="ellipse">
            <a:avLst/>
          </a:prstGeom>
          <a:solidFill>
            <a:srgbClr val="BFE1EB"/>
          </a:solidFill>
          <a:ln w="19050" cap="flat" cmpd="sng">
            <a:solidFill>
              <a:srgbClr val="FFD25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entury Gothic"/>
              <a:buNone/>
            </a:pPr>
            <a:r>
              <a:rPr lang="pl-PL" sz="1600" b="1" i="0" u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Środki</a:t>
            </a:r>
            <a:r>
              <a:rPr lang="pl-PL" sz="16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finansowane  </a:t>
            </a:r>
            <a:br>
              <a:rPr lang="pl-PL" sz="16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pl-PL" sz="16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z budżetu Gminy </a:t>
            </a:r>
            <a:endParaRPr/>
          </a:p>
        </p:txBody>
      </p:sp>
      <p:sp>
        <p:nvSpPr>
          <p:cNvPr id="163" name="Google Shape;163;p3"/>
          <p:cNvSpPr txBox="1"/>
          <p:nvPr/>
        </p:nvSpPr>
        <p:spPr>
          <a:xfrm>
            <a:off x="5003800" y="1052512"/>
            <a:ext cx="3695700" cy="1041400"/>
          </a:xfrm>
          <a:prstGeom prst="rect">
            <a:avLst/>
          </a:prstGeom>
          <a:solidFill>
            <a:srgbClr val="BFE1EB"/>
          </a:solidFill>
          <a:ln w="19050" cap="flat" cmpd="sng">
            <a:solidFill>
              <a:srgbClr val="FFD25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800" b="1" i="0" u="none" dirty="0">
                <a:solidFill>
                  <a:schemeClr val="tx1"/>
                </a:solidFill>
                <a:latin typeface="+mn-lt"/>
                <a:ea typeface="Century Gothic"/>
                <a:cs typeface="Century Gothic"/>
                <a:sym typeface="Century Gothic"/>
              </a:rPr>
              <a:t>               7.367.779,71 zł</a:t>
            </a:r>
            <a:endParaRPr sz="1800" b="1" i="0" u="none" dirty="0">
              <a:solidFill>
                <a:schemeClr val="tx1"/>
              </a:solidFill>
              <a:latin typeface="+mn-lt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64" name="Google Shape;164;p3"/>
          <p:cNvSpPr txBox="1"/>
          <p:nvPr/>
        </p:nvSpPr>
        <p:spPr>
          <a:xfrm>
            <a:off x="7596187" y="5300662"/>
            <a:ext cx="1296987" cy="1190625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rgbClr val="FFD25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65" name="Google Shape;165;p3" descr="C:\Users\Dell\Desktop\SENIOR 2025\ROPS\zdjecia z ropsu do sprawozdania\424673423_7187650181301076_8420664032108457345_n.jpg"/>
          <p:cNvPicPr preferRelativeResize="0"/>
          <p:nvPr/>
        </p:nvPicPr>
        <p:blipFill rotWithShape="1">
          <a:blip r:embed="rId3">
            <a:alphaModFix/>
          </a:blip>
          <a:srcRect t="9150" r="-5640" b="10064"/>
          <a:stretch/>
        </p:blipFill>
        <p:spPr>
          <a:xfrm>
            <a:off x="7640637" y="5445125"/>
            <a:ext cx="1179512" cy="901700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3"/>
          <p:cNvSpPr/>
          <p:nvPr/>
        </p:nvSpPr>
        <p:spPr>
          <a:xfrm rot="-5400000">
            <a:off x="6489700" y="5399087"/>
            <a:ext cx="1190625" cy="993775"/>
          </a:xfrm>
          <a:prstGeom prst="triangle">
            <a:avLst>
              <a:gd name="adj" fmla="val 10680"/>
            </a:avLst>
          </a:prstGeom>
          <a:solidFill>
            <a:schemeClr val="accent1"/>
          </a:solidFill>
          <a:ln w="12700" cap="flat" cmpd="sng">
            <a:solidFill>
              <a:srgbClr val="FFD25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67" name="Google Shape;167;p3"/>
          <p:cNvSpPr txBox="1"/>
          <p:nvPr/>
        </p:nvSpPr>
        <p:spPr>
          <a:xfrm>
            <a:off x="2928329" y="115887"/>
            <a:ext cx="2808312" cy="70788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D05D"/>
              </a:buClr>
              <a:buSzPts val="4000"/>
              <a:buFont typeface="Century Gothic"/>
              <a:buNone/>
            </a:pPr>
            <a:r>
              <a:rPr lang="pl-PL" sz="4000" b="0" i="0" u="none" strike="noStrike" cap="none" dirty="0">
                <a:solidFill>
                  <a:srgbClr val="FFD05D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BUDŻET</a:t>
            </a:r>
            <a:endParaRPr dirty="0"/>
          </a:p>
        </p:txBody>
      </p:sp>
      <p:sp>
        <p:nvSpPr>
          <p:cNvPr id="168" name="Google Shape;168;p3"/>
          <p:cNvSpPr/>
          <p:nvPr/>
        </p:nvSpPr>
        <p:spPr>
          <a:xfrm>
            <a:off x="3779837" y="2736850"/>
            <a:ext cx="720725" cy="404812"/>
          </a:xfrm>
          <a:prstGeom prst="notchedRightArrow">
            <a:avLst>
              <a:gd name="adj1" fmla="val 15534"/>
              <a:gd name="adj2" fmla="val 50000"/>
            </a:avLst>
          </a:prstGeom>
          <a:solidFill>
            <a:srgbClr val="FFC000"/>
          </a:solidFill>
          <a:ln w="25400" cap="flat" cmpd="sng">
            <a:solidFill>
              <a:srgbClr val="FFD25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69" name="Google Shape;169;p3"/>
          <p:cNvSpPr/>
          <p:nvPr/>
        </p:nvSpPr>
        <p:spPr>
          <a:xfrm>
            <a:off x="3779837" y="4183062"/>
            <a:ext cx="720725" cy="404812"/>
          </a:xfrm>
          <a:prstGeom prst="notchedRightArrow">
            <a:avLst>
              <a:gd name="adj1" fmla="val 15534"/>
              <a:gd name="adj2" fmla="val 50000"/>
            </a:avLst>
          </a:prstGeom>
          <a:solidFill>
            <a:srgbClr val="FFC000"/>
          </a:solidFill>
          <a:ln w="25400" cap="flat" cmpd="sng">
            <a:solidFill>
              <a:srgbClr val="FFD25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70" name="Google Shape;170;p3"/>
          <p:cNvSpPr/>
          <p:nvPr/>
        </p:nvSpPr>
        <p:spPr>
          <a:xfrm>
            <a:off x="3779837" y="1296987"/>
            <a:ext cx="720725" cy="403225"/>
          </a:xfrm>
          <a:prstGeom prst="notchedRightArrow">
            <a:avLst>
              <a:gd name="adj1" fmla="val 15558"/>
              <a:gd name="adj2" fmla="val 50000"/>
            </a:avLst>
          </a:prstGeom>
          <a:solidFill>
            <a:srgbClr val="FFC000"/>
          </a:solidFill>
          <a:ln w="25400" cap="flat" cmpd="sng">
            <a:solidFill>
              <a:srgbClr val="FFD25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71" name="Google Shape;171;p3"/>
          <p:cNvSpPr txBox="1"/>
          <p:nvPr/>
        </p:nvSpPr>
        <p:spPr>
          <a:xfrm>
            <a:off x="5003800" y="2492375"/>
            <a:ext cx="3695700" cy="1041400"/>
          </a:xfrm>
          <a:prstGeom prst="rect">
            <a:avLst/>
          </a:prstGeom>
          <a:solidFill>
            <a:srgbClr val="BFE1EB"/>
          </a:solidFill>
          <a:ln w="19050" cap="flat" cmpd="sng">
            <a:solidFill>
              <a:srgbClr val="FFD25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800" b="1" i="0" u="none" dirty="0">
                <a:solidFill>
                  <a:schemeClr val="tx1"/>
                </a:solidFill>
                <a:latin typeface="+mn-lt"/>
                <a:ea typeface="Century Gothic"/>
                <a:cs typeface="Century Gothic"/>
                <a:sym typeface="Century Gothic"/>
              </a:rPr>
              <a:t>               4.749.261,79 zł</a:t>
            </a:r>
            <a:endParaRPr sz="1800" b="1" i="0" u="none" dirty="0">
              <a:solidFill>
                <a:schemeClr val="tx1"/>
              </a:solidFill>
              <a:latin typeface="+mn-lt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72" name="Google Shape;172;p3"/>
          <p:cNvSpPr txBox="1"/>
          <p:nvPr/>
        </p:nvSpPr>
        <p:spPr>
          <a:xfrm>
            <a:off x="5003800" y="3900487"/>
            <a:ext cx="3695700" cy="1041400"/>
          </a:xfrm>
          <a:prstGeom prst="rect">
            <a:avLst/>
          </a:prstGeom>
          <a:solidFill>
            <a:srgbClr val="BFE1EB"/>
          </a:solidFill>
          <a:ln w="19050" cap="flat" cmpd="sng">
            <a:solidFill>
              <a:srgbClr val="FFD25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800" b="1" i="0" u="none" dirty="0">
                <a:solidFill>
                  <a:schemeClr val="tx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              2.618.517,92 zł  </a:t>
            </a:r>
            <a:endParaRPr sz="1800" b="1" i="0" u="none" dirty="0">
              <a:solidFill>
                <a:schemeClr val="tx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73" name="Google Shape;173;p3"/>
          <p:cNvSpPr/>
          <p:nvPr/>
        </p:nvSpPr>
        <p:spPr>
          <a:xfrm rot="5400000">
            <a:off x="107156" y="188118"/>
            <a:ext cx="865187" cy="720725"/>
          </a:xfrm>
          <a:prstGeom prst="triangle">
            <a:avLst>
              <a:gd name="adj" fmla="val 10680"/>
            </a:avLst>
          </a:prstGeom>
          <a:solidFill>
            <a:schemeClr val="accent1"/>
          </a:solidFill>
          <a:ln w="12700" cap="flat" cmpd="sng">
            <a:solidFill>
              <a:srgbClr val="FFD25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74" name="Google Shape;174;p3"/>
          <p:cNvSpPr txBox="1"/>
          <p:nvPr/>
        </p:nvSpPr>
        <p:spPr>
          <a:xfrm>
            <a:off x="899592" y="332656"/>
            <a:ext cx="1008112" cy="40011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D05D"/>
              </a:buClr>
              <a:buSzPts val="2000"/>
              <a:buFont typeface="Century Gothic"/>
              <a:buNone/>
            </a:pPr>
            <a:r>
              <a:rPr lang="pl-PL" sz="2000" b="0" i="0" u="none" strike="noStrike" cap="none">
                <a:solidFill>
                  <a:srgbClr val="FFD05D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2024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0" name="Google Shape;1140;g34bb12cf471_2_494" descr="C:\Users\Dell\Downloads\Screenshot 2025-04-13 at 12-00-18 Opaska Życia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19475" y="3381375"/>
            <a:ext cx="5329237" cy="3000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1" name="Google Shape;1141;g34bb12cf471_2_494" descr="C:\Users\Dell\Desktop\SENIOR 2025\ROPS\zdjecia z ropsu do sprawozdania\ROPS senior kozrzystający z opaski życia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95287" y="2746375"/>
            <a:ext cx="3097212" cy="4111625"/>
          </a:xfrm>
          <a:prstGeom prst="rect">
            <a:avLst/>
          </a:prstGeom>
          <a:noFill/>
          <a:ln>
            <a:noFill/>
          </a:ln>
        </p:spPr>
      </p:pic>
      <p:sp>
        <p:nvSpPr>
          <p:cNvPr id="1142" name="Google Shape;1142;g34bb12cf471_2_494"/>
          <p:cNvSpPr txBox="1"/>
          <p:nvPr/>
        </p:nvSpPr>
        <p:spPr>
          <a:xfrm>
            <a:off x="34925" y="-171450"/>
            <a:ext cx="4249737" cy="958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43" name="Google Shape;1143;g34bb12cf471_2_494"/>
          <p:cNvSpPr/>
          <p:nvPr/>
        </p:nvSpPr>
        <p:spPr>
          <a:xfrm rot="5400000">
            <a:off x="107156" y="188118"/>
            <a:ext cx="865187" cy="720725"/>
          </a:xfrm>
          <a:prstGeom prst="triangle">
            <a:avLst>
              <a:gd name="adj" fmla="val 10680"/>
            </a:avLst>
          </a:prstGeom>
          <a:solidFill>
            <a:schemeClr val="accent1"/>
          </a:solidFill>
          <a:ln w="12700" cap="flat" cmpd="sng">
            <a:solidFill>
              <a:srgbClr val="FFD25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44" name="Google Shape;1144;g34bb12cf471_2_494"/>
          <p:cNvSpPr txBox="1"/>
          <p:nvPr/>
        </p:nvSpPr>
        <p:spPr>
          <a:xfrm>
            <a:off x="899592" y="332656"/>
            <a:ext cx="1008112" cy="40011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D05D"/>
              </a:buClr>
              <a:buSzPts val="2000"/>
              <a:buFont typeface="Century Gothic"/>
              <a:buNone/>
            </a:pPr>
            <a:r>
              <a:rPr lang="pl-PL" sz="2000" b="0" i="0" u="none" strike="noStrike" cap="none">
                <a:solidFill>
                  <a:srgbClr val="FFD05D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2024</a:t>
            </a:r>
            <a:endParaRPr/>
          </a:p>
        </p:txBody>
      </p:sp>
      <p:sp>
        <p:nvSpPr>
          <p:cNvPr id="1145" name="Google Shape;1145;g34bb12cf471_2_494"/>
          <p:cNvSpPr/>
          <p:nvPr/>
        </p:nvSpPr>
        <p:spPr>
          <a:xfrm>
            <a:off x="1835696" y="404664"/>
            <a:ext cx="4464496" cy="1224136"/>
          </a:xfrm>
          <a:prstGeom prst="ellipse">
            <a:avLst/>
          </a:prstGeom>
          <a:gradFill>
            <a:gsLst>
              <a:gs pos="0">
                <a:srgbClr val="EDA0A0"/>
              </a:gs>
              <a:gs pos="46000">
                <a:srgbClr val="E95F5D"/>
              </a:gs>
              <a:gs pos="100000">
                <a:srgbClr val="9B1614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600"/>
              <a:buFont typeface="Arial"/>
              <a:buNone/>
            </a:pPr>
            <a:r>
              <a:rPr lang="pl-PL" sz="1600" b="1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pl-PL" sz="1600" b="1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pl-PL" sz="2000" b="1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800"/>
              <a:buFont typeface="Arial"/>
              <a:buNone/>
            </a:pPr>
            <a:r>
              <a:rPr lang="pl-PL" sz="2800" b="1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Realizowane projekty</a:t>
            </a:r>
            <a:endParaRPr sz="2800" b="1" i="0" u="none" strike="noStrike" cap="none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000"/>
              <a:buFont typeface="Arial"/>
              <a:buNone/>
            </a:pPr>
            <a:r>
              <a:rPr lang="pl-PL" sz="2000" b="1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entury Gothic"/>
              <a:buNone/>
            </a:pPr>
            <a:endParaRPr sz="1600" b="1" i="0" u="none" strike="noStrike" cap="none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6" name="Google Shape;1146;g34bb12cf471_2_494"/>
          <p:cNvSpPr/>
          <p:nvPr/>
        </p:nvSpPr>
        <p:spPr>
          <a:xfrm>
            <a:off x="1331912" y="765175"/>
            <a:ext cx="431800" cy="503237"/>
          </a:xfrm>
          <a:prstGeom prst="chevron">
            <a:avLst>
              <a:gd name="adj" fmla="val 10800"/>
            </a:avLst>
          </a:prstGeom>
          <a:solidFill>
            <a:schemeClr val="lt1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47" name="Google Shape;1147;g34bb12cf471_2_494"/>
          <p:cNvSpPr/>
          <p:nvPr/>
        </p:nvSpPr>
        <p:spPr>
          <a:xfrm>
            <a:off x="971550" y="1341437"/>
            <a:ext cx="215900" cy="287337"/>
          </a:xfrm>
          <a:prstGeom prst="chevron">
            <a:avLst>
              <a:gd name="adj" fmla="val 10800"/>
            </a:avLst>
          </a:prstGeom>
          <a:solidFill>
            <a:schemeClr val="lt1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48" name="Google Shape;1148;g34bb12cf471_2_494"/>
          <p:cNvSpPr/>
          <p:nvPr/>
        </p:nvSpPr>
        <p:spPr>
          <a:xfrm>
            <a:off x="684212" y="1341437"/>
            <a:ext cx="215900" cy="287337"/>
          </a:xfrm>
          <a:prstGeom prst="chevron">
            <a:avLst>
              <a:gd name="adj" fmla="val 10800"/>
            </a:avLst>
          </a:prstGeom>
          <a:solidFill>
            <a:schemeClr val="lt1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49" name="Google Shape;1149;g34bb12cf471_2_494"/>
          <p:cNvSpPr/>
          <p:nvPr/>
        </p:nvSpPr>
        <p:spPr>
          <a:xfrm>
            <a:off x="395287" y="1341437"/>
            <a:ext cx="217487" cy="287337"/>
          </a:xfrm>
          <a:prstGeom prst="chevron">
            <a:avLst>
              <a:gd name="adj" fmla="val 10800"/>
            </a:avLst>
          </a:prstGeom>
          <a:solidFill>
            <a:schemeClr val="lt1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50" name="Google Shape;1150;g34bb12cf471_2_494"/>
          <p:cNvSpPr txBox="1"/>
          <p:nvPr/>
        </p:nvSpPr>
        <p:spPr>
          <a:xfrm>
            <a:off x="395287" y="1700212"/>
            <a:ext cx="8351837" cy="1077912"/>
          </a:xfrm>
          <a:prstGeom prst="rect">
            <a:avLst/>
          </a:prstGeom>
          <a:solidFill>
            <a:srgbClr val="FFF0C9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65125" marR="0" lvl="0" indent="-255587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400"/>
              <a:buFont typeface="Noto Sans Symbols"/>
              <a:buChar char="🞂"/>
            </a:pPr>
            <a:r>
              <a:rPr lang="pl-PL" sz="1400" b="1" i="0" u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„Wielkopolskie telecentrum opieki”:</a:t>
            </a:r>
            <a:endParaRPr dirty="0"/>
          </a:p>
          <a:p>
            <a:pPr marL="365125" marR="0" lvl="0" indent="-255587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Noto Sans Symbols"/>
              <a:buChar char="🞂"/>
            </a:pPr>
            <a:r>
              <a:rPr lang="pl-PL" sz="1200" b="0" i="0" u="non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Seniorzy 60+ </a:t>
            </a:r>
            <a:r>
              <a:rPr lang="pl-PL" sz="1400" b="1" i="0" u="non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(52 osoby) otrzymali bezpłatnie bransoletki życia, </a:t>
            </a:r>
            <a:r>
              <a:rPr lang="pl-PL" sz="1200" b="0" i="0" u="non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wyposażone m.in. w przycisk alarmowy SOS (w sytuacji zagrożenia życia lub zdrowia senior po naciśnięciu przycisku SOS łączy się z ratownikiem medycznym w Telecentrum w celu uzyskania pomocy), </a:t>
            </a:r>
            <a:r>
              <a:rPr lang="pl-PL" sz="1200" b="0" i="0" u="none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geolokalizację</a:t>
            </a:r>
            <a:r>
              <a:rPr lang="pl-PL" sz="1200" b="0" i="0" u="non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, czujnik upadku, czujniki pomiaru tętna, ciśnienia, licznik kroków itp.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51" name="Google Shape;1151;g34bb12cf471_2_494"/>
          <p:cNvSpPr/>
          <p:nvPr/>
        </p:nvSpPr>
        <p:spPr>
          <a:xfrm>
            <a:off x="5435600" y="692150"/>
            <a:ext cx="1368425" cy="792162"/>
          </a:xfrm>
          <a:prstGeom prst="ellipse">
            <a:avLst/>
          </a:prstGeom>
          <a:solidFill>
            <a:schemeClr val="lt1"/>
          </a:solidFill>
          <a:ln w="25400" cap="flat" cmpd="sng">
            <a:solidFill>
              <a:srgbClr val="E66C7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600"/>
              <a:buFont typeface="Arial"/>
              <a:buNone/>
            </a:pPr>
            <a:r>
              <a:rPr lang="pl-PL" sz="1600" b="1" i="0" u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pl-PL" sz="1600" b="1" i="0" u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pl-PL" sz="2000" b="1" i="0" u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000"/>
              <a:buFont typeface="Arial"/>
              <a:buNone/>
            </a:pPr>
            <a:r>
              <a:rPr lang="pl-PL" sz="2000" b="1" i="0" u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1" i="0" u="none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52" name="Google Shape;1152;g34bb12cf471_2_494" descr="C:\Users\Dell\Desktop\images.png"/>
          <p:cNvPicPr preferRelativeResize="0"/>
          <p:nvPr/>
        </p:nvPicPr>
        <p:blipFill rotWithShape="1">
          <a:blip r:embed="rId5">
            <a:alphaModFix/>
          </a:blip>
          <a:srcRect l="19265" t="14448" r="18120" b="18121"/>
          <a:stretch/>
        </p:blipFill>
        <p:spPr>
          <a:xfrm>
            <a:off x="5867400" y="765175"/>
            <a:ext cx="603250" cy="647700"/>
          </a:xfrm>
          <a:prstGeom prst="rect">
            <a:avLst/>
          </a:prstGeom>
          <a:noFill/>
          <a:ln>
            <a:noFill/>
          </a:ln>
        </p:spPr>
      </p:pic>
      <p:sp>
        <p:nvSpPr>
          <p:cNvPr id="1153" name="Google Shape;1153;g34bb12cf471_2_494"/>
          <p:cNvSpPr txBox="1"/>
          <p:nvPr/>
        </p:nvSpPr>
        <p:spPr>
          <a:xfrm>
            <a:off x="7885112" y="404812"/>
            <a:ext cx="1008062" cy="1079500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rgbClr val="FFD25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154" name="Google Shape;1154;g34bb12cf471_2_494" descr="C:\Users\Dell\Desktop\SENIOR 2025\ROPS\zdjecia z ropsu do sprawozdania\424673423_7187650181301076_8420664032108457345_n.jpg"/>
          <p:cNvPicPr preferRelativeResize="0"/>
          <p:nvPr/>
        </p:nvPicPr>
        <p:blipFill rotWithShape="1">
          <a:blip r:embed="rId6">
            <a:alphaModFix/>
          </a:blip>
          <a:srcRect t="9150" r="-5640" b="10064"/>
          <a:stretch/>
        </p:blipFill>
        <p:spPr>
          <a:xfrm>
            <a:off x="7937500" y="620712"/>
            <a:ext cx="882650" cy="674687"/>
          </a:xfrm>
          <a:prstGeom prst="rect">
            <a:avLst/>
          </a:prstGeom>
          <a:noFill/>
          <a:ln>
            <a:noFill/>
          </a:ln>
        </p:spPr>
      </p:pic>
      <p:sp>
        <p:nvSpPr>
          <p:cNvPr id="1155" name="Google Shape;1155;g34bb12cf471_2_494"/>
          <p:cNvSpPr/>
          <p:nvPr/>
        </p:nvSpPr>
        <p:spPr>
          <a:xfrm rot="-5400000">
            <a:off x="6877050" y="476250"/>
            <a:ext cx="1079500" cy="936625"/>
          </a:xfrm>
          <a:prstGeom prst="triangle">
            <a:avLst>
              <a:gd name="adj" fmla="val 10680"/>
            </a:avLst>
          </a:prstGeom>
          <a:solidFill>
            <a:schemeClr val="accent1"/>
          </a:solidFill>
          <a:ln w="12700" cap="flat" cmpd="sng">
            <a:solidFill>
              <a:srgbClr val="FFD25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0" name="Google Shape;1160;g34bb12cf471_2_513" descr="C:\Users\Dell\Desktop\SENIOR 2025\ROPS\zdjecia z ropsu do sprawozdania\ROPS TAXI DLA SENIORA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39975" y="2276475"/>
            <a:ext cx="3551237" cy="4581525"/>
          </a:xfrm>
          <a:prstGeom prst="rect">
            <a:avLst/>
          </a:prstGeom>
          <a:noFill/>
          <a:ln>
            <a:noFill/>
          </a:ln>
        </p:spPr>
      </p:pic>
      <p:sp>
        <p:nvSpPr>
          <p:cNvPr id="1161" name="Google Shape;1161;g34bb12cf471_2_513"/>
          <p:cNvSpPr txBox="1"/>
          <p:nvPr/>
        </p:nvSpPr>
        <p:spPr>
          <a:xfrm>
            <a:off x="34925" y="-171450"/>
            <a:ext cx="4249737" cy="958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62" name="Google Shape;1162;g34bb12cf471_2_513"/>
          <p:cNvSpPr/>
          <p:nvPr/>
        </p:nvSpPr>
        <p:spPr>
          <a:xfrm rot="5400000">
            <a:off x="107156" y="188118"/>
            <a:ext cx="865187" cy="720725"/>
          </a:xfrm>
          <a:prstGeom prst="triangle">
            <a:avLst>
              <a:gd name="adj" fmla="val 10680"/>
            </a:avLst>
          </a:prstGeom>
          <a:solidFill>
            <a:schemeClr val="accent1"/>
          </a:solidFill>
          <a:ln w="12700" cap="flat" cmpd="sng">
            <a:solidFill>
              <a:srgbClr val="FFD25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63" name="Google Shape;1163;g34bb12cf471_2_513"/>
          <p:cNvSpPr txBox="1"/>
          <p:nvPr/>
        </p:nvSpPr>
        <p:spPr>
          <a:xfrm>
            <a:off x="899592" y="332656"/>
            <a:ext cx="1008112" cy="40011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D05D"/>
              </a:buClr>
              <a:buSzPts val="2000"/>
              <a:buFont typeface="Century Gothic"/>
              <a:buNone/>
            </a:pPr>
            <a:r>
              <a:rPr lang="pl-PL" sz="2000" b="0" i="0" u="none" strike="noStrike" cap="none">
                <a:solidFill>
                  <a:srgbClr val="FFD05D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2024</a:t>
            </a:r>
            <a:endParaRPr/>
          </a:p>
        </p:txBody>
      </p:sp>
      <p:sp>
        <p:nvSpPr>
          <p:cNvPr id="1164" name="Google Shape;1164;g34bb12cf471_2_513"/>
          <p:cNvSpPr/>
          <p:nvPr/>
        </p:nvSpPr>
        <p:spPr>
          <a:xfrm>
            <a:off x="1835696" y="404664"/>
            <a:ext cx="4464496" cy="1224136"/>
          </a:xfrm>
          <a:prstGeom prst="ellipse">
            <a:avLst/>
          </a:prstGeom>
          <a:gradFill>
            <a:gsLst>
              <a:gs pos="0">
                <a:srgbClr val="EDA0A0"/>
              </a:gs>
              <a:gs pos="46000">
                <a:srgbClr val="E95F5D"/>
              </a:gs>
              <a:gs pos="100000">
                <a:srgbClr val="9B1614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600"/>
              <a:buFont typeface="Arial"/>
              <a:buNone/>
            </a:pPr>
            <a:r>
              <a:rPr lang="pl-PL" sz="1600" b="1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pl-PL" sz="1600" b="1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pl-PL" sz="2000" b="1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800"/>
              <a:buFont typeface="Arial"/>
              <a:buNone/>
            </a:pPr>
            <a:r>
              <a:rPr lang="pl-PL" sz="2800" b="1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Realizowane projekty</a:t>
            </a:r>
            <a:endParaRPr sz="2800" b="1" i="0" u="none" strike="noStrike" cap="none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000"/>
              <a:buFont typeface="Arial"/>
              <a:buNone/>
            </a:pPr>
            <a:r>
              <a:rPr lang="pl-PL" sz="2000" b="1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entury Gothic"/>
              <a:buNone/>
            </a:pPr>
            <a:endParaRPr sz="1600" b="1" i="0" u="none" strike="noStrike" cap="none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5" name="Google Shape;1165;g34bb12cf471_2_513"/>
          <p:cNvSpPr/>
          <p:nvPr/>
        </p:nvSpPr>
        <p:spPr>
          <a:xfrm>
            <a:off x="1331912" y="765175"/>
            <a:ext cx="431800" cy="503237"/>
          </a:xfrm>
          <a:prstGeom prst="chevron">
            <a:avLst>
              <a:gd name="adj" fmla="val 10800"/>
            </a:avLst>
          </a:prstGeom>
          <a:solidFill>
            <a:schemeClr val="lt1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66" name="Google Shape;1166;g34bb12cf471_2_513"/>
          <p:cNvSpPr/>
          <p:nvPr/>
        </p:nvSpPr>
        <p:spPr>
          <a:xfrm>
            <a:off x="1042987" y="1773237"/>
            <a:ext cx="215900" cy="287337"/>
          </a:xfrm>
          <a:prstGeom prst="chevron">
            <a:avLst>
              <a:gd name="adj" fmla="val 10800"/>
            </a:avLst>
          </a:prstGeom>
          <a:solidFill>
            <a:schemeClr val="lt1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67" name="Google Shape;1167;g34bb12cf471_2_513"/>
          <p:cNvSpPr/>
          <p:nvPr/>
        </p:nvSpPr>
        <p:spPr>
          <a:xfrm>
            <a:off x="755650" y="1773237"/>
            <a:ext cx="215900" cy="287337"/>
          </a:xfrm>
          <a:prstGeom prst="chevron">
            <a:avLst>
              <a:gd name="adj" fmla="val 10800"/>
            </a:avLst>
          </a:prstGeom>
          <a:solidFill>
            <a:schemeClr val="lt1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68" name="Google Shape;1168;g34bb12cf471_2_513"/>
          <p:cNvSpPr/>
          <p:nvPr/>
        </p:nvSpPr>
        <p:spPr>
          <a:xfrm>
            <a:off x="466725" y="1773237"/>
            <a:ext cx="217487" cy="287337"/>
          </a:xfrm>
          <a:prstGeom prst="chevron">
            <a:avLst>
              <a:gd name="adj" fmla="val 10800"/>
            </a:avLst>
          </a:prstGeom>
          <a:solidFill>
            <a:schemeClr val="lt1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69" name="Google Shape;1169;g34bb12cf471_2_513"/>
          <p:cNvSpPr txBox="1"/>
          <p:nvPr/>
        </p:nvSpPr>
        <p:spPr>
          <a:xfrm>
            <a:off x="0" y="2268537"/>
            <a:ext cx="3203575" cy="4832052"/>
          </a:xfrm>
          <a:prstGeom prst="rect">
            <a:avLst/>
          </a:prstGeom>
          <a:solidFill>
            <a:srgbClr val="FFF0C9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65125" marR="0" lvl="0" indent="-25558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400"/>
              <a:buFont typeface="Noto Sans Symbols"/>
              <a:buChar char="🞂"/>
            </a:pPr>
            <a:r>
              <a:rPr lang="pl-PL" b="1" i="0" u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Taksówka dla Seniora </a:t>
            </a:r>
            <a:r>
              <a:rPr lang="pl-PL" b="0" i="0" u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to usługi transportowe świadczone w 2024 roku na rzecz osób z trudnościami w samodzielnym poruszaniu się komunikacją publiczną. W ramach projektu realizowane były przejazdy </a:t>
            </a:r>
            <a:br>
              <a:rPr lang="pl-PL" b="0" i="0" u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pl-PL" b="0" i="0" u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o zasięgu do 40 km od miejsca zamieszkania (do urzędu albo do placówki medycznej na umówioną wizytę z lekarzem lub na rehabilitację/zabieg).</a:t>
            </a:r>
            <a:endParaRPr dirty="0"/>
          </a:p>
          <a:p>
            <a:pPr marL="365125" marR="0" lvl="0" indent="-25558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400"/>
              <a:buFont typeface="Noto Sans Symbols"/>
              <a:buChar char="🞂"/>
            </a:pPr>
            <a:r>
              <a:rPr lang="pl-PL" b="1" i="0" u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W ramach usługi mobilnej pielęgnacji stóp</a:t>
            </a:r>
            <a:r>
              <a:rPr lang="pl-PL" b="0" i="0" u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wykonywany był seniorom 60+ zabieg kosmetyczny polegający na skróceniu i oszlifowaniu płytk</a:t>
            </a:r>
            <a:r>
              <a:rPr lang="pl-PL" dirty="0">
                <a:solidFill>
                  <a:srgbClr val="002060"/>
                </a:solidFill>
              </a:rPr>
              <a:t>i   paznokci stóp </a:t>
            </a:r>
            <a:r>
              <a:rPr lang="pl-PL" b="0" i="0" u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z dojazdem </a:t>
            </a:r>
            <a:r>
              <a:rPr lang="pl-PL" b="0" i="0" u="none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podologa</a:t>
            </a:r>
            <a:r>
              <a:rPr lang="pl-PL" b="0" i="0" u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do miejsca zamieszkania  osoby zgłaszającej  potrzebę takiej usługi.</a:t>
            </a:r>
            <a:endParaRPr lang="pl-PL" dirty="0"/>
          </a:p>
        </p:txBody>
      </p:sp>
      <p:sp>
        <p:nvSpPr>
          <p:cNvPr id="1170" name="Google Shape;1170;g34bb12cf471_2_513"/>
          <p:cNvSpPr/>
          <p:nvPr/>
        </p:nvSpPr>
        <p:spPr>
          <a:xfrm>
            <a:off x="5435600" y="692150"/>
            <a:ext cx="1368425" cy="792162"/>
          </a:xfrm>
          <a:prstGeom prst="ellipse">
            <a:avLst/>
          </a:prstGeom>
          <a:solidFill>
            <a:schemeClr val="lt1"/>
          </a:solidFill>
          <a:ln w="25400" cap="flat" cmpd="sng">
            <a:solidFill>
              <a:srgbClr val="E66C7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600"/>
              <a:buFont typeface="Arial"/>
              <a:buNone/>
            </a:pPr>
            <a:r>
              <a:rPr lang="pl-PL" sz="1600" b="1" i="0" u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pl-PL" sz="1600" b="1" i="0" u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pl-PL" sz="2000" b="1" i="0" u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000"/>
              <a:buFont typeface="Arial"/>
              <a:buNone/>
            </a:pPr>
            <a:r>
              <a:rPr lang="pl-PL" sz="2000" b="1" i="0" u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1" i="0" u="none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71" name="Google Shape;1171;g34bb12cf471_2_513" descr="C:\Users\Dell\Desktop\images.png"/>
          <p:cNvPicPr preferRelativeResize="0"/>
          <p:nvPr/>
        </p:nvPicPr>
        <p:blipFill rotWithShape="1">
          <a:blip r:embed="rId4">
            <a:alphaModFix/>
          </a:blip>
          <a:srcRect l="19265" t="14448" r="18120" b="18121"/>
          <a:stretch/>
        </p:blipFill>
        <p:spPr>
          <a:xfrm>
            <a:off x="5867400" y="765175"/>
            <a:ext cx="603250" cy="647700"/>
          </a:xfrm>
          <a:prstGeom prst="rect">
            <a:avLst/>
          </a:prstGeom>
          <a:noFill/>
          <a:ln>
            <a:noFill/>
          </a:ln>
        </p:spPr>
      </p:pic>
      <p:sp>
        <p:nvSpPr>
          <p:cNvPr id="1172" name="Google Shape;1172;g34bb12cf471_2_513"/>
          <p:cNvSpPr txBox="1"/>
          <p:nvPr/>
        </p:nvSpPr>
        <p:spPr>
          <a:xfrm>
            <a:off x="7885112" y="404812"/>
            <a:ext cx="1008062" cy="1079500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rgbClr val="FFD25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173" name="Google Shape;1173;g34bb12cf471_2_513" descr="C:\Users\Dell\Desktop\SENIOR 2025\ROPS\zdjecia z ropsu do sprawozdania\424673423_7187650181301076_8420664032108457345_n.jpg"/>
          <p:cNvPicPr preferRelativeResize="0"/>
          <p:nvPr/>
        </p:nvPicPr>
        <p:blipFill rotWithShape="1">
          <a:blip r:embed="rId5">
            <a:alphaModFix/>
          </a:blip>
          <a:srcRect t="9150" r="-5640" b="10064"/>
          <a:stretch/>
        </p:blipFill>
        <p:spPr>
          <a:xfrm>
            <a:off x="7937500" y="620712"/>
            <a:ext cx="882650" cy="674687"/>
          </a:xfrm>
          <a:prstGeom prst="rect">
            <a:avLst/>
          </a:prstGeom>
          <a:noFill/>
          <a:ln>
            <a:noFill/>
          </a:ln>
        </p:spPr>
      </p:pic>
      <p:sp>
        <p:nvSpPr>
          <p:cNvPr id="1174" name="Google Shape;1174;g34bb12cf471_2_513"/>
          <p:cNvSpPr/>
          <p:nvPr/>
        </p:nvSpPr>
        <p:spPr>
          <a:xfrm rot="-5400000">
            <a:off x="6877050" y="476250"/>
            <a:ext cx="1079500" cy="936625"/>
          </a:xfrm>
          <a:prstGeom prst="triangle">
            <a:avLst>
              <a:gd name="adj" fmla="val 10680"/>
            </a:avLst>
          </a:prstGeom>
          <a:solidFill>
            <a:schemeClr val="accent1"/>
          </a:solidFill>
          <a:ln w="12700" cap="flat" cmpd="sng">
            <a:solidFill>
              <a:srgbClr val="FFD25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175" name="Google Shape;1175;g34bb12cf471_2_513" descr="C:\Users\Dell\Desktop\SENIOR 2025\ROPS\zdjecia z ropsu do sprawozdania\ROPS MOBILNA PIELEGNACJA STÓP 1.jpg"/>
          <p:cNvPicPr preferRelativeResize="0"/>
          <p:nvPr/>
        </p:nvPicPr>
        <p:blipFill rotWithShape="1">
          <a:blip r:embed="rId6">
            <a:alphaModFix/>
          </a:blip>
          <a:srcRect r="3367"/>
          <a:stretch/>
        </p:blipFill>
        <p:spPr>
          <a:xfrm>
            <a:off x="5867400" y="2276475"/>
            <a:ext cx="3276600" cy="4581525"/>
          </a:xfrm>
          <a:prstGeom prst="rect">
            <a:avLst/>
          </a:prstGeom>
          <a:noFill/>
          <a:ln>
            <a:noFill/>
          </a:ln>
        </p:spPr>
      </p:pic>
      <p:sp>
        <p:nvSpPr>
          <p:cNvPr id="1176" name="Google Shape;1176;g34bb12cf471_2_513"/>
          <p:cNvSpPr txBox="1"/>
          <p:nvPr/>
        </p:nvSpPr>
        <p:spPr>
          <a:xfrm>
            <a:off x="1331640" y="1681644"/>
            <a:ext cx="7920880" cy="52322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D05D"/>
              </a:buClr>
              <a:buSzPts val="2800"/>
              <a:buFont typeface="Century Gothic"/>
              <a:buNone/>
            </a:pPr>
            <a:r>
              <a:rPr lang="pl-PL" sz="2800" b="0" i="0" u="none" strike="noStrike" cap="none">
                <a:solidFill>
                  <a:srgbClr val="FFD05D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Wielkopolskie telecentrum opieki</a:t>
            </a:r>
            <a:endParaRPr sz="2800" b="0" i="0" u="none" strike="noStrike" cap="none">
              <a:solidFill>
                <a:srgbClr val="FFD05D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1" name="Google Shape;1181;g34bb12cf471_2_533"/>
          <p:cNvSpPr txBox="1"/>
          <p:nvPr/>
        </p:nvSpPr>
        <p:spPr>
          <a:xfrm>
            <a:off x="34925" y="-171450"/>
            <a:ext cx="4249737" cy="958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82" name="Google Shape;1182;g34bb12cf471_2_533"/>
          <p:cNvSpPr/>
          <p:nvPr/>
        </p:nvSpPr>
        <p:spPr>
          <a:xfrm rot="5400000">
            <a:off x="107156" y="188118"/>
            <a:ext cx="865187" cy="720725"/>
          </a:xfrm>
          <a:prstGeom prst="triangle">
            <a:avLst>
              <a:gd name="adj" fmla="val 10680"/>
            </a:avLst>
          </a:prstGeom>
          <a:solidFill>
            <a:schemeClr val="accent1"/>
          </a:solidFill>
          <a:ln w="12700" cap="flat" cmpd="sng">
            <a:solidFill>
              <a:srgbClr val="FFD25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83" name="Google Shape;1183;g34bb12cf471_2_533"/>
          <p:cNvSpPr txBox="1"/>
          <p:nvPr/>
        </p:nvSpPr>
        <p:spPr>
          <a:xfrm>
            <a:off x="899592" y="332656"/>
            <a:ext cx="1008112" cy="40011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D05D"/>
              </a:buClr>
              <a:buSzPts val="2000"/>
              <a:buFont typeface="Century Gothic"/>
              <a:buNone/>
            </a:pPr>
            <a:r>
              <a:rPr lang="pl-PL" sz="2000" b="0" i="0" u="none" strike="noStrike" cap="none">
                <a:solidFill>
                  <a:srgbClr val="FFD05D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2024</a:t>
            </a:r>
            <a:endParaRPr/>
          </a:p>
        </p:txBody>
      </p:sp>
      <p:sp>
        <p:nvSpPr>
          <p:cNvPr id="1184" name="Google Shape;1184;g34bb12cf471_2_533"/>
          <p:cNvSpPr/>
          <p:nvPr/>
        </p:nvSpPr>
        <p:spPr>
          <a:xfrm>
            <a:off x="1835696" y="404664"/>
            <a:ext cx="4464496" cy="1224136"/>
          </a:xfrm>
          <a:prstGeom prst="ellipse">
            <a:avLst/>
          </a:prstGeom>
          <a:gradFill>
            <a:gsLst>
              <a:gs pos="0">
                <a:srgbClr val="EDA0A0"/>
              </a:gs>
              <a:gs pos="46000">
                <a:srgbClr val="E95F5D"/>
              </a:gs>
              <a:gs pos="100000">
                <a:srgbClr val="9B1614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600"/>
              <a:buFont typeface="Arial"/>
              <a:buNone/>
            </a:pPr>
            <a:r>
              <a:rPr lang="pl-PL" sz="1600" b="1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pl-PL" sz="1600" b="1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pl-PL" sz="2000" b="1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800"/>
              <a:buFont typeface="Arial"/>
              <a:buNone/>
            </a:pPr>
            <a:r>
              <a:rPr lang="pl-PL" sz="2800" b="1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Realizowane projekty</a:t>
            </a:r>
            <a:endParaRPr sz="2800" b="1" i="0" u="none" strike="noStrike" cap="none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000"/>
              <a:buFont typeface="Arial"/>
              <a:buNone/>
            </a:pPr>
            <a:r>
              <a:rPr lang="pl-PL" sz="2000" b="1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entury Gothic"/>
              <a:buNone/>
            </a:pPr>
            <a:endParaRPr sz="1600" b="1" i="0" u="none" strike="noStrike" cap="none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5" name="Google Shape;1185;g34bb12cf471_2_533"/>
          <p:cNvSpPr/>
          <p:nvPr/>
        </p:nvSpPr>
        <p:spPr>
          <a:xfrm>
            <a:off x="1331912" y="765175"/>
            <a:ext cx="431800" cy="503237"/>
          </a:xfrm>
          <a:prstGeom prst="chevron">
            <a:avLst>
              <a:gd name="adj" fmla="val 10800"/>
            </a:avLst>
          </a:prstGeom>
          <a:solidFill>
            <a:schemeClr val="lt1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86" name="Google Shape;1186;g34bb12cf471_2_533"/>
          <p:cNvSpPr/>
          <p:nvPr/>
        </p:nvSpPr>
        <p:spPr>
          <a:xfrm>
            <a:off x="1042987" y="1773237"/>
            <a:ext cx="215900" cy="287337"/>
          </a:xfrm>
          <a:prstGeom prst="chevron">
            <a:avLst>
              <a:gd name="adj" fmla="val 10800"/>
            </a:avLst>
          </a:prstGeom>
          <a:solidFill>
            <a:schemeClr val="lt1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87" name="Google Shape;1187;g34bb12cf471_2_533"/>
          <p:cNvSpPr/>
          <p:nvPr/>
        </p:nvSpPr>
        <p:spPr>
          <a:xfrm>
            <a:off x="755650" y="1773237"/>
            <a:ext cx="215900" cy="287337"/>
          </a:xfrm>
          <a:prstGeom prst="chevron">
            <a:avLst>
              <a:gd name="adj" fmla="val 10800"/>
            </a:avLst>
          </a:prstGeom>
          <a:solidFill>
            <a:schemeClr val="lt1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88" name="Google Shape;1188;g34bb12cf471_2_533"/>
          <p:cNvSpPr/>
          <p:nvPr/>
        </p:nvSpPr>
        <p:spPr>
          <a:xfrm>
            <a:off x="466725" y="1773237"/>
            <a:ext cx="217487" cy="287337"/>
          </a:xfrm>
          <a:prstGeom prst="chevron">
            <a:avLst>
              <a:gd name="adj" fmla="val 10800"/>
            </a:avLst>
          </a:prstGeom>
          <a:solidFill>
            <a:schemeClr val="lt1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89" name="Google Shape;1189;g34bb12cf471_2_533"/>
          <p:cNvSpPr txBox="1"/>
          <p:nvPr/>
        </p:nvSpPr>
        <p:spPr>
          <a:xfrm>
            <a:off x="1018260" y="2215069"/>
            <a:ext cx="3492499" cy="307975"/>
          </a:xfrm>
          <a:prstGeom prst="rect">
            <a:avLst/>
          </a:prstGeom>
          <a:solidFill>
            <a:srgbClr val="FFF0C9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65125" marR="0" lvl="0" indent="-2555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400"/>
              <a:buFont typeface="Noto Sans Symbols"/>
              <a:buChar char="🞂"/>
            </a:pPr>
            <a:r>
              <a:rPr lang="pl-PL" sz="1400" b="1" i="0" u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Złota Rączka i Fryzjer dla Seniora</a:t>
            </a:r>
            <a:endParaRPr dirty="0"/>
          </a:p>
        </p:txBody>
      </p:sp>
      <p:sp>
        <p:nvSpPr>
          <p:cNvPr id="1190" name="Google Shape;1190;g34bb12cf471_2_533"/>
          <p:cNvSpPr/>
          <p:nvPr/>
        </p:nvSpPr>
        <p:spPr>
          <a:xfrm>
            <a:off x="5435600" y="692150"/>
            <a:ext cx="1368425" cy="792162"/>
          </a:xfrm>
          <a:prstGeom prst="ellipse">
            <a:avLst/>
          </a:prstGeom>
          <a:solidFill>
            <a:schemeClr val="lt1"/>
          </a:solidFill>
          <a:ln w="25400" cap="flat" cmpd="sng">
            <a:solidFill>
              <a:srgbClr val="E66C7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600"/>
              <a:buFont typeface="Arial"/>
              <a:buNone/>
            </a:pPr>
            <a:r>
              <a:rPr lang="pl-PL" sz="1600" b="1" i="0" u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pl-PL" sz="1600" b="1" i="0" u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pl-PL" sz="2000" b="1" i="0" u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000"/>
              <a:buFont typeface="Arial"/>
              <a:buNone/>
            </a:pPr>
            <a:r>
              <a:rPr lang="pl-PL" sz="2000" b="1" i="0" u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1" i="0" u="none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91" name="Google Shape;1191;g34bb12cf471_2_533" descr="C:\Users\Dell\Desktop\images.png"/>
          <p:cNvPicPr preferRelativeResize="0"/>
          <p:nvPr/>
        </p:nvPicPr>
        <p:blipFill rotWithShape="1">
          <a:blip r:embed="rId3">
            <a:alphaModFix/>
          </a:blip>
          <a:srcRect l="19265" t="14448" r="18120" b="18121"/>
          <a:stretch/>
        </p:blipFill>
        <p:spPr>
          <a:xfrm>
            <a:off x="5867400" y="765175"/>
            <a:ext cx="603250" cy="647700"/>
          </a:xfrm>
          <a:prstGeom prst="rect">
            <a:avLst/>
          </a:prstGeom>
          <a:noFill/>
          <a:ln>
            <a:noFill/>
          </a:ln>
        </p:spPr>
      </p:pic>
      <p:sp>
        <p:nvSpPr>
          <p:cNvPr id="1192" name="Google Shape;1192;g34bb12cf471_2_533"/>
          <p:cNvSpPr txBox="1"/>
          <p:nvPr/>
        </p:nvSpPr>
        <p:spPr>
          <a:xfrm>
            <a:off x="7885112" y="404812"/>
            <a:ext cx="1008062" cy="1079500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rgbClr val="FFD25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193" name="Google Shape;1193;g34bb12cf471_2_533" descr="C:\Users\Dell\Desktop\SENIOR 2025\ROPS\zdjecia z ropsu do sprawozdania\424673423_7187650181301076_8420664032108457345_n.jpg"/>
          <p:cNvPicPr preferRelativeResize="0"/>
          <p:nvPr/>
        </p:nvPicPr>
        <p:blipFill rotWithShape="1">
          <a:blip r:embed="rId4">
            <a:alphaModFix/>
          </a:blip>
          <a:srcRect t="9150" r="-5640" b="10064"/>
          <a:stretch/>
        </p:blipFill>
        <p:spPr>
          <a:xfrm>
            <a:off x="7937500" y="620712"/>
            <a:ext cx="882650" cy="674687"/>
          </a:xfrm>
          <a:prstGeom prst="rect">
            <a:avLst/>
          </a:prstGeom>
          <a:noFill/>
          <a:ln>
            <a:noFill/>
          </a:ln>
        </p:spPr>
      </p:pic>
      <p:sp>
        <p:nvSpPr>
          <p:cNvPr id="1194" name="Google Shape;1194;g34bb12cf471_2_533"/>
          <p:cNvSpPr/>
          <p:nvPr/>
        </p:nvSpPr>
        <p:spPr>
          <a:xfrm rot="-5400000">
            <a:off x="6877050" y="476250"/>
            <a:ext cx="1079500" cy="936625"/>
          </a:xfrm>
          <a:prstGeom prst="triangle">
            <a:avLst>
              <a:gd name="adj" fmla="val 10680"/>
            </a:avLst>
          </a:prstGeom>
          <a:solidFill>
            <a:schemeClr val="accent1"/>
          </a:solidFill>
          <a:ln w="12700" cap="flat" cmpd="sng">
            <a:solidFill>
              <a:srgbClr val="FFD25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95" name="Google Shape;1195;g34bb12cf471_2_533"/>
          <p:cNvSpPr txBox="1"/>
          <p:nvPr/>
        </p:nvSpPr>
        <p:spPr>
          <a:xfrm>
            <a:off x="1331640" y="1681644"/>
            <a:ext cx="7920880" cy="52322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D05D"/>
              </a:buClr>
              <a:buSzPts val="2800"/>
              <a:buFont typeface="Century Gothic"/>
              <a:buNone/>
            </a:pPr>
            <a:r>
              <a:rPr lang="pl-PL" sz="2800" b="0" i="0" u="none" strike="noStrike" cap="none" dirty="0">
                <a:solidFill>
                  <a:srgbClr val="FFD05D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Wielkopolskie telecentrum opieki</a:t>
            </a:r>
            <a:endParaRPr sz="2800" b="0" i="0" u="none" strike="noStrike" cap="none" dirty="0">
              <a:solidFill>
                <a:srgbClr val="FFD05D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196" name="Google Shape;1196;g34bb12cf471_2_533" descr="C:\Users\Dell\Desktop\SENIOR 2025\ROPS\zdjecia z ropsu do sprawozdania\Bez nazwy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103710" y="2696081"/>
            <a:ext cx="2952328" cy="3916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8" name="Google Shape;1198;g34bb12cf471_2_533" descr="C:\Users\Dell\Desktop\SENIOR 2025\ROPS\zdjecia z ropsu do sprawozdania\Bez nazwykk.jpg"/>
          <p:cNvPicPr preferRelativeResize="0"/>
          <p:nvPr/>
        </p:nvPicPr>
        <p:blipFill rotWithShape="1">
          <a:blip r:embed="rId6">
            <a:alphaModFix/>
          </a:blip>
          <a:srcRect l="5621" b="7880"/>
          <a:stretch/>
        </p:blipFill>
        <p:spPr>
          <a:xfrm>
            <a:off x="3067815" y="2696081"/>
            <a:ext cx="3032891" cy="3916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EBB212BF-D516-FC80-29BA-F67335CE572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925" y="2696081"/>
            <a:ext cx="3032890" cy="3916413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3" name="Google Shape;1203;g34bb12cf471_2_554"/>
          <p:cNvSpPr txBox="1"/>
          <p:nvPr/>
        </p:nvSpPr>
        <p:spPr>
          <a:xfrm>
            <a:off x="34925" y="-171450"/>
            <a:ext cx="4249737" cy="958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204" name="Google Shape;1204;g34bb12cf471_2_554"/>
          <p:cNvSpPr/>
          <p:nvPr/>
        </p:nvSpPr>
        <p:spPr>
          <a:xfrm rot="5400000">
            <a:off x="107156" y="188118"/>
            <a:ext cx="865187" cy="720725"/>
          </a:xfrm>
          <a:prstGeom prst="triangle">
            <a:avLst>
              <a:gd name="adj" fmla="val 10680"/>
            </a:avLst>
          </a:prstGeom>
          <a:solidFill>
            <a:schemeClr val="accent1"/>
          </a:solidFill>
          <a:ln w="12700" cap="flat" cmpd="sng">
            <a:solidFill>
              <a:srgbClr val="FFD25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205" name="Google Shape;1205;g34bb12cf471_2_554"/>
          <p:cNvSpPr txBox="1"/>
          <p:nvPr/>
        </p:nvSpPr>
        <p:spPr>
          <a:xfrm>
            <a:off x="899592" y="332656"/>
            <a:ext cx="1008112" cy="40011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D05D"/>
              </a:buClr>
              <a:buSzPts val="2000"/>
              <a:buFont typeface="Century Gothic"/>
              <a:buNone/>
            </a:pPr>
            <a:r>
              <a:rPr lang="pl-PL" sz="2000" b="0" i="0" u="none" strike="noStrike" cap="none">
                <a:solidFill>
                  <a:srgbClr val="FFD05D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2024</a:t>
            </a:r>
            <a:endParaRPr/>
          </a:p>
        </p:txBody>
      </p:sp>
      <p:sp>
        <p:nvSpPr>
          <p:cNvPr id="1206" name="Google Shape;1206;g34bb12cf471_2_554"/>
          <p:cNvSpPr/>
          <p:nvPr/>
        </p:nvSpPr>
        <p:spPr>
          <a:xfrm>
            <a:off x="1835696" y="404664"/>
            <a:ext cx="4464496" cy="1224136"/>
          </a:xfrm>
          <a:prstGeom prst="ellipse">
            <a:avLst/>
          </a:prstGeom>
          <a:gradFill>
            <a:gsLst>
              <a:gs pos="0">
                <a:srgbClr val="EDA0A0"/>
              </a:gs>
              <a:gs pos="46000">
                <a:srgbClr val="E95F5D"/>
              </a:gs>
              <a:gs pos="100000">
                <a:srgbClr val="9B1614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600"/>
              <a:buFont typeface="Arial"/>
              <a:buNone/>
            </a:pPr>
            <a:r>
              <a:rPr lang="pl-PL" sz="1600" b="1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pl-PL" sz="1600" b="1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pl-PL" sz="2000" b="1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800"/>
              <a:buFont typeface="Arial"/>
              <a:buNone/>
            </a:pPr>
            <a:r>
              <a:rPr lang="pl-PL" sz="2800" b="1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Realizowane projekty</a:t>
            </a:r>
            <a:endParaRPr sz="2800" b="1" i="0" u="none" strike="noStrike" cap="none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000"/>
              <a:buFont typeface="Arial"/>
              <a:buNone/>
            </a:pPr>
            <a:r>
              <a:rPr lang="pl-PL" sz="2000" b="1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entury Gothic"/>
              <a:buNone/>
            </a:pPr>
            <a:endParaRPr sz="1600" b="1" i="0" u="none" strike="noStrike" cap="none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7" name="Google Shape;1207;g34bb12cf471_2_554"/>
          <p:cNvSpPr/>
          <p:nvPr/>
        </p:nvSpPr>
        <p:spPr>
          <a:xfrm>
            <a:off x="1331912" y="765175"/>
            <a:ext cx="431800" cy="503237"/>
          </a:xfrm>
          <a:prstGeom prst="chevron">
            <a:avLst>
              <a:gd name="adj" fmla="val 10800"/>
            </a:avLst>
          </a:prstGeom>
          <a:solidFill>
            <a:schemeClr val="lt1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208" name="Google Shape;1208;g34bb12cf471_2_554"/>
          <p:cNvSpPr/>
          <p:nvPr/>
        </p:nvSpPr>
        <p:spPr>
          <a:xfrm>
            <a:off x="1042987" y="1773237"/>
            <a:ext cx="215900" cy="287337"/>
          </a:xfrm>
          <a:prstGeom prst="chevron">
            <a:avLst>
              <a:gd name="adj" fmla="val 10800"/>
            </a:avLst>
          </a:prstGeom>
          <a:solidFill>
            <a:schemeClr val="lt1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209" name="Google Shape;1209;g34bb12cf471_2_554"/>
          <p:cNvSpPr/>
          <p:nvPr/>
        </p:nvSpPr>
        <p:spPr>
          <a:xfrm>
            <a:off x="755650" y="1773237"/>
            <a:ext cx="215900" cy="287337"/>
          </a:xfrm>
          <a:prstGeom prst="chevron">
            <a:avLst>
              <a:gd name="adj" fmla="val 10800"/>
            </a:avLst>
          </a:prstGeom>
          <a:solidFill>
            <a:schemeClr val="lt1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210" name="Google Shape;1210;g34bb12cf471_2_554"/>
          <p:cNvSpPr/>
          <p:nvPr/>
        </p:nvSpPr>
        <p:spPr>
          <a:xfrm>
            <a:off x="466725" y="1773237"/>
            <a:ext cx="217487" cy="287337"/>
          </a:xfrm>
          <a:prstGeom prst="chevron">
            <a:avLst>
              <a:gd name="adj" fmla="val 10800"/>
            </a:avLst>
          </a:prstGeom>
          <a:solidFill>
            <a:schemeClr val="lt1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211" name="Google Shape;1211;g34bb12cf471_2_554"/>
          <p:cNvSpPr/>
          <p:nvPr/>
        </p:nvSpPr>
        <p:spPr>
          <a:xfrm>
            <a:off x="5435600" y="692150"/>
            <a:ext cx="1368425" cy="792162"/>
          </a:xfrm>
          <a:prstGeom prst="ellipse">
            <a:avLst/>
          </a:prstGeom>
          <a:solidFill>
            <a:schemeClr val="lt1"/>
          </a:solidFill>
          <a:ln w="25400" cap="flat" cmpd="sng">
            <a:solidFill>
              <a:srgbClr val="E66C7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600"/>
              <a:buFont typeface="Arial"/>
              <a:buNone/>
            </a:pPr>
            <a:r>
              <a:rPr lang="pl-PL" sz="1600" b="1" i="0" u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pl-PL" sz="1600" b="1" i="0" u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pl-PL" sz="2000" b="1" i="0" u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000"/>
              <a:buFont typeface="Arial"/>
              <a:buNone/>
            </a:pPr>
            <a:r>
              <a:rPr lang="pl-PL" sz="2000" b="1" i="0" u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1" i="0" u="none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12" name="Google Shape;1212;g34bb12cf471_2_554" descr="C:\Users\Dell\Desktop\images.png"/>
          <p:cNvPicPr preferRelativeResize="0"/>
          <p:nvPr/>
        </p:nvPicPr>
        <p:blipFill rotWithShape="1">
          <a:blip r:embed="rId3">
            <a:alphaModFix/>
          </a:blip>
          <a:srcRect l="19265" t="14448" r="18120" b="18121"/>
          <a:stretch/>
        </p:blipFill>
        <p:spPr>
          <a:xfrm>
            <a:off x="5867400" y="765175"/>
            <a:ext cx="603250" cy="647700"/>
          </a:xfrm>
          <a:prstGeom prst="rect">
            <a:avLst/>
          </a:prstGeom>
          <a:noFill/>
          <a:ln>
            <a:noFill/>
          </a:ln>
        </p:spPr>
      </p:pic>
      <p:sp>
        <p:nvSpPr>
          <p:cNvPr id="1213" name="Google Shape;1213;g34bb12cf471_2_554"/>
          <p:cNvSpPr txBox="1"/>
          <p:nvPr/>
        </p:nvSpPr>
        <p:spPr>
          <a:xfrm>
            <a:off x="7885112" y="404812"/>
            <a:ext cx="1008062" cy="1079500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rgbClr val="FFD25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214" name="Google Shape;1214;g34bb12cf471_2_554" descr="C:\Users\Dell\Desktop\SENIOR 2025\ROPS\zdjecia z ropsu do sprawozdania\424673423_7187650181301076_8420664032108457345_n.jpg"/>
          <p:cNvPicPr preferRelativeResize="0"/>
          <p:nvPr/>
        </p:nvPicPr>
        <p:blipFill rotWithShape="1">
          <a:blip r:embed="rId4">
            <a:alphaModFix/>
          </a:blip>
          <a:srcRect t="9150" r="-5640" b="10064"/>
          <a:stretch/>
        </p:blipFill>
        <p:spPr>
          <a:xfrm>
            <a:off x="7937500" y="620712"/>
            <a:ext cx="882650" cy="674687"/>
          </a:xfrm>
          <a:prstGeom prst="rect">
            <a:avLst/>
          </a:prstGeom>
          <a:noFill/>
          <a:ln>
            <a:noFill/>
          </a:ln>
        </p:spPr>
      </p:pic>
      <p:sp>
        <p:nvSpPr>
          <p:cNvPr id="1215" name="Google Shape;1215;g34bb12cf471_2_554"/>
          <p:cNvSpPr/>
          <p:nvPr/>
        </p:nvSpPr>
        <p:spPr>
          <a:xfrm rot="-5400000">
            <a:off x="6877050" y="476250"/>
            <a:ext cx="1079500" cy="936625"/>
          </a:xfrm>
          <a:prstGeom prst="triangle">
            <a:avLst>
              <a:gd name="adj" fmla="val 10680"/>
            </a:avLst>
          </a:prstGeom>
          <a:solidFill>
            <a:schemeClr val="accent1"/>
          </a:solidFill>
          <a:ln w="12700" cap="flat" cmpd="sng">
            <a:solidFill>
              <a:srgbClr val="FFD25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216" name="Google Shape;1216;g34bb12cf471_2_554"/>
          <p:cNvSpPr txBox="1"/>
          <p:nvPr/>
        </p:nvSpPr>
        <p:spPr>
          <a:xfrm>
            <a:off x="1403648" y="1681694"/>
            <a:ext cx="7920880" cy="52322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D05D"/>
              </a:buClr>
              <a:buSzPts val="2800"/>
              <a:buFont typeface="Century Gothic"/>
              <a:buNone/>
            </a:pPr>
            <a:r>
              <a:rPr lang="pl-PL" sz="2800" b="0" i="0" u="none" strike="noStrike" cap="none">
                <a:solidFill>
                  <a:srgbClr val="FFD05D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Wielkopolskie telecentrum opieki</a:t>
            </a:r>
            <a:endParaRPr sz="2800" b="0" i="0" u="none" strike="noStrike" cap="none">
              <a:solidFill>
                <a:srgbClr val="FFD05D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217" name="Google Shape;1217;g34bb12cf471_2_554" descr="C:\Users\Dell\Desktop\SENIOR 2025\ROPS\zdjecia z ropsu do sprawozdania\483487611_948724770767957_1087432996951901149_n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67000" y="2492375"/>
            <a:ext cx="3128962" cy="4365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8" name="Google Shape;1218;g34bb12cf471_2_554" descr="C:\Users\Dell\Desktop\SENIOR 2025\ROPS\zdjecia z ropsu do sprawozdania\ROPS ZAJECIA KULNARNE W ŻYDOWIE.jpg"/>
          <p:cNvPicPr preferRelativeResize="0"/>
          <p:nvPr/>
        </p:nvPicPr>
        <p:blipFill rotWithShape="1">
          <a:blip r:embed="rId6">
            <a:alphaModFix/>
          </a:blip>
          <a:srcRect l="21055" r="14277"/>
          <a:stretch/>
        </p:blipFill>
        <p:spPr>
          <a:xfrm>
            <a:off x="5495925" y="2420937"/>
            <a:ext cx="3657600" cy="4437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9" name="Google Shape;1219;g34bb12cf471_2_554" descr="C:\Users\Dell\Desktop\SENIOR 2025\ROPS\zdjecia z ropsu do sprawozdania\floryatyka2.jp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0" y="2492375"/>
            <a:ext cx="2700337" cy="4365625"/>
          </a:xfrm>
          <a:prstGeom prst="rect">
            <a:avLst/>
          </a:prstGeom>
          <a:noFill/>
          <a:ln>
            <a:noFill/>
          </a:ln>
        </p:spPr>
      </p:pic>
      <p:sp>
        <p:nvSpPr>
          <p:cNvPr id="1220" name="Google Shape;1220;g34bb12cf471_2_554"/>
          <p:cNvSpPr txBox="1"/>
          <p:nvPr/>
        </p:nvSpPr>
        <p:spPr>
          <a:xfrm>
            <a:off x="0" y="2205037"/>
            <a:ext cx="9144000" cy="307975"/>
          </a:xfrm>
          <a:prstGeom prst="rect">
            <a:avLst/>
          </a:prstGeom>
          <a:solidFill>
            <a:srgbClr val="FFF0C9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65125" marR="0" lvl="0" indent="-25558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400"/>
              <a:buFont typeface="Noto Sans Symbols"/>
              <a:buChar char="🞂"/>
            </a:pPr>
            <a:r>
              <a:rPr lang="pl-PL" sz="1400" b="1" i="0" u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zajęcia z arteterapii, zajęcia kulinarne, zajęcia z malarstwa, zajęcia wokalne, zajęcia florystyczne </a:t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5" name="Google Shape;1225;g34bb12cf471_2_575"/>
          <p:cNvSpPr txBox="1"/>
          <p:nvPr/>
        </p:nvSpPr>
        <p:spPr>
          <a:xfrm>
            <a:off x="34925" y="-171450"/>
            <a:ext cx="4249737" cy="958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226" name="Google Shape;1226;g34bb12cf471_2_575"/>
          <p:cNvSpPr/>
          <p:nvPr/>
        </p:nvSpPr>
        <p:spPr>
          <a:xfrm rot="5400000">
            <a:off x="107156" y="188118"/>
            <a:ext cx="865187" cy="720725"/>
          </a:xfrm>
          <a:prstGeom prst="triangle">
            <a:avLst>
              <a:gd name="adj" fmla="val 10680"/>
            </a:avLst>
          </a:prstGeom>
          <a:solidFill>
            <a:schemeClr val="accent1"/>
          </a:solidFill>
          <a:ln w="12700" cap="flat" cmpd="sng">
            <a:solidFill>
              <a:srgbClr val="FFD25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227" name="Google Shape;1227;g34bb12cf471_2_575"/>
          <p:cNvSpPr txBox="1"/>
          <p:nvPr/>
        </p:nvSpPr>
        <p:spPr>
          <a:xfrm>
            <a:off x="899592" y="332656"/>
            <a:ext cx="1008112" cy="40011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D05D"/>
              </a:buClr>
              <a:buSzPts val="2000"/>
              <a:buFont typeface="Century Gothic"/>
              <a:buNone/>
            </a:pPr>
            <a:r>
              <a:rPr lang="pl-PL" sz="2000" b="0" i="0" u="none" strike="noStrike" cap="none">
                <a:solidFill>
                  <a:srgbClr val="FFD05D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2024</a:t>
            </a:r>
            <a:endParaRPr/>
          </a:p>
        </p:txBody>
      </p:sp>
      <p:sp>
        <p:nvSpPr>
          <p:cNvPr id="1228" name="Google Shape;1228;g34bb12cf471_2_575"/>
          <p:cNvSpPr/>
          <p:nvPr/>
        </p:nvSpPr>
        <p:spPr>
          <a:xfrm>
            <a:off x="1835696" y="404664"/>
            <a:ext cx="4464496" cy="1224136"/>
          </a:xfrm>
          <a:prstGeom prst="ellipse">
            <a:avLst/>
          </a:prstGeom>
          <a:gradFill>
            <a:gsLst>
              <a:gs pos="0">
                <a:srgbClr val="EDA0A0"/>
              </a:gs>
              <a:gs pos="46000">
                <a:srgbClr val="E95F5D"/>
              </a:gs>
              <a:gs pos="100000">
                <a:srgbClr val="9B1614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600"/>
              <a:buFont typeface="Arial"/>
              <a:buNone/>
            </a:pPr>
            <a:r>
              <a:rPr lang="pl-PL" sz="1600" b="1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pl-PL" sz="1600" b="1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pl-PL" sz="2000" b="1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800"/>
              <a:buFont typeface="Arial"/>
              <a:buNone/>
            </a:pPr>
            <a:r>
              <a:rPr lang="pl-PL" sz="2800" b="1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Realizowane projekty</a:t>
            </a:r>
            <a:endParaRPr sz="2800" b="1" i="0" u="none" strike="noStrike" cap="none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000"/>
              <a:buFont typeface="Arial"/>
              <a:buNone/>
            </a:pPr>
            <a:r>
              <a:rPr lang="pl-PL" sz="2000" b="1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entury Gothic"/>
              <a:buNone/>
            </a:pPr>
            <a:endParaRPr sz="1600" b="1" i="0" u="none" strike="noStrike" cap="none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9" name="Google Shape;1229;g34bb12cf471_2_575"/>
          <p:cNvSpPr/>
          <p:nvPr/>
        </p:nvSpPr>
        <p:spPr>
          <a:xfrm>
            <a:off x="1331912" y="765175"/>
            <a:ext cx="431800" cy="503237"/>
          </a:xfrm>
          <a:prstGeom prst="chevron">
            <a:avLst>
              <a:gd name="adj" fmla="val 10800"/>
            </a:avLst>
          </a:prstGeom>
          <a:solidFill>
            <a:schemeClr val="lt1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230" name="Google Shape;1230;g34bb12cf471_2_575"/>
          <p:cNvSpPr/>
          <p:nvPr/>
        </p:nvSpPr>
        <p:spPr>
          <a:xfrm>
            <a:off x="1111043" y="1682794"/>
            <a:ext cx="215900" cy="287337"/>
          </a:xfrm>
          <a:prstGeom prst="chevron">
            <a:avLst>
              <a:gd name="adj" fmla="val 10800"/>
            </a:avLst>
          </a:prstGeom>
          <a:solidFill>
            <a:schemeClr val="lt1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231" name="Google Shape;1231;g34bb12cf471_2_575"/>
          <p:cNvSpPr/>
          <p:nvPr/>
        </p:nvSpPr>
        <p:spPr>
          <a:xfrm>
            <a:off x="795355" y="1678500"/>
            <a:ext cx="215900" cy="287337"/>
          </a:xfrm>
          <a:prstGeom prst="chevron">
            <a:avLst>
              <a:gd name="adj" fmla="val 10800"/>
            </a:avLst>
          </a:prstGeom>
          <a:solidFill>
            <a:schemeClr val="lt1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232" name="Google Shape;1232;g34bb12cf471_2_575"/>
          <p:cNvSpPr/>
          <p:nvPr/>
        </p:nvSpPr>
        <p:spPr>
          <a:xfrm>
            <a:off x="445660" y="1685589"/>
            <a:ext cx="217487" cy="287337"/>
          </a:xfrm>
          <a:prstGeom prst="chevron">
            <a:avLst>
              <a:gd name="adj" fmla="val 10800"/>
            </a:avLst>
          </a:prstGeom>
          <a:solidFill>
            <a:schemeClr val="lt1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233" name="Google Shape;1233;g34bb12cf471_2_575"/>
          <p:cNvSpPr/>
          <p:nvPr/>
        </p:nvSpPr>
        <p:spPr>
          <a:xfrm>
            <a:off x="5435600" y="692150"/>
            <a:ext cx="1368425" cy="792162"/>
          </a:xfrm>
          <a:prstGeom prst="ellipse">
            <a:avLst/>
          </a:prstGeom>
          <a:solidFill>
            <a:schemeClr val="lt1"/>
          </a:solidFill>
          <a:ln w="25400" cap="flat" cmpd="sng">
            <a:solidFill>
              <a:srgbClr val="E66C7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600"/>
              <a:buFont typeface="Arial"/>
              <a:buNone/>
            </a:pPr>
            <a:r>
              <a:rPr lang="pl-PL" sz="1600" b="1" i="0" u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pl-PL" sz="1600" b="1" i="0" u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pl-PL" sz="2000" b="1" i="0" u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000"/>
              <a:buFont typeface="Arial"/>
              <a:buNone/>
            </a:pPr>
            <a:r>
              <a:rPr lang="pl-PL" sz="2000" b="1" i="0" u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1" i="0" u="none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34" name="Google Shape;1234;g34bb12cf471_2_575" descr="C:\Users\Dell\Desktop\images.png"/>
          <p:cNvPicPr preferRelativeResize="0"/>
          <p:nvPr/>
        </p:nvPicPr>
        <p:blipFill rotWithShape="1">
          <a:blip r:embed="rId3">
            <a:alphaModFix/>
          </a:blip>
          <a:srcRect l="19265" t="14448" r="18120" b="18121"/>
          <a:stretch/>
        </p:blipFill>
        <p:spPr>
          <a:xfrm>
            <a:off x="5867400" y="765175"/>
            <a:ext cx="603250" cy="647700"/>
          </a:xfrm>
          <a:prstGeom prst="rect">
            <a:avLst/>
          </a:prstGeom>
          <a:noFill/>
          <a:ln>
            <a:noFill/>
          </a:ln>
        </p:spPr>
      </p:pic>
      <p:sp>
        <p:nvSpPr>
          <p:cNvPr id="1235" name="Google Shape;1235;g34bb12cf471_2_575"/>
          <p:cNvSpPr txBox="1"/>
          <p:nvPr/>
        </p:nvSpPr>
        <p:spPr>
          <a:xfrm>
            <a:off x="7885112" y="404812"/>
            <a:ext cx="1008062" cy="1079500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rgbClr val="FFD25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236" name="Google Shape;1236;g34bb12cf471_2_575" descr="C:\Users\Dell\Desktop\SENIOR 2025\ROPS\zdjecia z ropsu do sprawozdania\424673423_7187650181301076_8420664032108457345_n.jpg"/>
          <p:cNvPicPr preferRelativeResize="0"/>
          <p:nvPr/>
        </p:nvPicPr>
        <p:blipFill rotWithShape="1">
          <a:blip r:embed="rId4">
            <a:alphaModFix/>
          </a:blip>
          <a:srcRect t="9150" r="-5640" b="10064"/>
          <a:stretch/>
        </p:blipFill>
        <p:spPr>
          <a:xfrm>
            <a:off x="7937500" y="620712"/>
            <a:ext cx="882650" cy="674687"/>
          </a:xfrm>
          <a:prstGeom prst="rect">
            <a:avLst/>
          </a:prstGeom>
          <a:noFill/>
          <a:ln>
            <a:noFill/>
          </a:ln>
        </p:spPr>
      </p:pic>
      <p:sp>
        <p:nvSpPr>
          <p:cNvPr id="1237" name="Google Shape;1237;g34bb12cf471_2_575"/>
          <p:cNvSpPr/>
          <p:nvPr/>
        </p:nvSpPr>
        <p:spPr>
          <a:xfrm rot="-5400000">
            <a:off x="6877050" y="476250"/>
            <a:ext cx="1079500" cy="936625"/>
          </a:xfrm>
          <a:prstGeom prst="triangle">
            <a:avLst>
              <a:gd name="adj" fmla="val 10680"/>
            </a:avLst>
          </a:prstGeom>
          <a:solidFill>
            <a:schemeClr val="accent1"/>
          </a:solidFill>
          <a:ln w="12700" cap="flat" cmpd="sng">
            <a:solidFill>
              <a:srgbClr val="FFD25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238" name="Google Shape;1238;g34bb12cf471_2_575"/>
          <p:cNvSpPr txBox="1"/>
          <p:nvPr/>
        </p:nvSpPr>
        <p:spPr>
          <a:xfrm>
            <a:off x="1426731" y="1563467"/>
            <a:ext cx="7920880" cy="52322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D05D"/>
              </a:buClr>
              <a:buSzPts val="2800"/>
              <a:buFont typeface="Century Gothic"/>
              <a:buNone/>
            </a:pPr>
            <a:r>
              <a:rPr lang="pl-PL" sz="2800" b="0" i="0" u="none" strike="noStrike" cap="none" dirty="0">
                <a:solidFill>
                  <a:srgbClr val="FFD05D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Wielkopolskie telecentrum opieki</a:t>
            </a:r>
            <a:endParaRPr sz="2800" b="0" i="0" u="none" strike="noStrike" cap="none" dirty="0">
              <a:solidFill>
                <a:srgbClr val="FFD05D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239" name="Google Shape;1239;g34bb12cf471_2_575"/>
          <p:cNvSpPr txBox="1"/>
          <p:nvPr/>
        </p:nvSpPr>
        <p:spPr>
          <a:xfrm>
            <a:off x="0" y="2205037"/>
            <a:ext cx="9144000" cy="522287"/>
          </a:xfrm>
          <a:prstGeom prst="rect">
            <a:avLst/>
          </a:prstGeom>
          <a:solidFill>
            <a:srgbClr val="FFF0C9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09538"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400"/>
            </a:pPr>
            <a:r>
              <a:rPr lang="pl-PL" sz="1400" b="1" i="0" u="none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Senioralia</a:t>
            </a:r>
            <a:r>
              <a:rPr lang="pl-PL" sz="1400" b="1" i="0" u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, wyjazd krajoznawczo–kulturalny pt. „Senior  w kosmosie” do Torunia, </a:t>
            </a:r>
            <a:endParaRPr sz="1400" b="1" i="0" u="none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65125" marR="0" lvl="0" indent="-25558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400"/>
              <a:buFont typeface="Arial"/>
              <a:buNone/>
            </a:pPr>
            <a:r>
              <a:rPr lang="pl-PL" b="1" dirty="0">
                <a:solidFill>
                  <a:srgbClr val="002060"/>
                </a:solidFill>
              </a:rPr>
              <a:t>p</a:t>
            </a:r>
            <a:r>
              <a:rPr lang="pl-PL" sz="1400" b="1" i="0" u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iknik oraz rajd rowerowy na powitanie lata pt. „Spotkanie w stylu country”, Wigilia.</a:t>
            </a:r>
            <a:endParaRPr dirty="0"/>
          </a:p>
        </p:txBody>
      </p:sp>
      <p:pic>
        <p:nvPicPr>
          <p:cNvPr id="1240" name="Google Shape;1240;g34bb12cf471_2_575" descr="C:\Users\Dell\Desktop\SENIOR 2025\ROPS\zdjecia z ropsu do sprawozdania\wigilia2.jpg"/>
          <p:cNvPicPr preferRelativeResize="0"/>
          <p:nvPr/>
        </p:nvPicPr>
        <p:blipFill rotWithShape="1">
          <a:blip r:embed="rId5">
            <a:alphaModFix/>
          </a:blip>
          <a:srcRect t="23684"/>
          <a:stretch/>
        </p:blipFill>
        <p:spPr>
          <a:xfrm>
            <a:off x="5495925" y="2708275"/>
            <a:ext cx="3648075" cy="2089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1" name="Google Shape;1241;g34bb12cf471_2_575" descr="C:\Users\Dell\Desktop\SENIOR 2025\ROPS\zdjecia z ropsu do sprawozdania\SENIOR +\482349314_948859107421190_2339964279473686572_n.jpg"/>
          <p:cNvPicPr preferRelativeResize="0"/>
          <p:nvPr/>
        </p:nvPicPr>
        <p:blipFill rotWithShape="1">
          <a:blip r:embed="rId6">
            <a:alphaModFix/>
          </a:blip>
          <a:srcRect b="18551"/>
          <a:stretch/>
        </p:blipFill>
        <p:spPr>
          <a:xfrm>
            <a:off x="5416550" y="4581525"/>
            <a:ext cx="3727450" cy="2276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2" name="Google Shape;1242;g34bb12cf471_2_575" descr="C:\Users\Dell\Desktop\SENIOR 2025\ROPS\zdjecia z ropsu do sprawozdania\Toruń2024.jp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0" y="2708275"/>
            <a:ext cx="5508625" cy="4152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7" name="Google Shape;1247;g34bb12cf471_2_596" descr="C:\Users\Dell\Desktop\SENIOR 2025\ROPS\zdjecia z ropsu do sprawozdania\pracownik-socjalny.jpg"/>
          <p:cNvPicPr preferRelativeResize="0"/>
          <p:nvPr/>
        </p:nvPicPr>
        <p:blipFill rotWithShape="1">
          <a:blip r:embed="rId3">
            <a:alphaModFix/>
          </a:blip>
          <a:srcRect t="12628" b="10365"/>
          <a:stretch/>
        </p:blipFill>
        <p:spPr>
          <a:xfrm>
            <a:off x="0" y="1700212"/>
            <a:ext cx="9144000" cy="3600450"/>
          </a:xfrm>
          <a:prstGeom prst="rect">
            <a:avLst/>
          </a:prstGeom>
          <a:noFill/>
          <a:ln>
            <a:noFill/>
          </a:ln>
        </p:spPr>
      </p:pic>
      <p:sp>
        <p:nvSpPr>
          <p:cNvPr id="1248" name="Google Shape;1248;g34bb12cf471_2_596"/>
          <p:cNvSpPr/>
          <p:nvPr/>
        </p:nvSpPr>
        <p:spPr>
          <a:xfrm rot="5400000">
            <a:off x="107156" y="188118"/>
            <a:ext cx="865187" cy="720725"/>
          </a:xfrm>
          <a:prstGeom prst="triangle">
            <a:avLst>
              <a:gd name="adj" fmla="val 10680"/>
            </a:avLst>
          </a:prstGeom>
          <a:solidFill>
            <a:schemeClr val="accent1"/>
          </a:solidFill>
          <a:ln w="12700" cap="flat" cmpd="sng">
            <a:solidFill>
              <a:srgbClr val="FFD25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249" name="Google Shape;1249;g34bb12cf471_2_596"/>
          <p:cNvSpPr txBox="1"/>
          <p:nvPr/>
        </p:nvSpPr>
        <p:spPr>
          <a:xfrm>
            <a:off x="899592" y="332656"/>
            <a:ext cx="1008112" cy="40011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D05D"/>
              </a:buClr>
              <a:buSzPts val="2000"/>
              <a:buFont typeface="Century Gothic"/>
              <a:buNone/>
            </a:pPr>
            <a:r>
              <a:rPr lang="pl-PL" sz="2000" b="0" i="0" u="none" strike="noStrike" cap="none">
                <a:solidFill>
                  <a:srgbClr val="FFD05D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2024</a:t>
            </a:r>
            <a:endParaRPr/>
          </a:p>
        </p:txBody>
      </p:sp>
      <p:sp>
        <p:nvSpPr>
          <p:cNvPr id="1250" name="Google Shape;1250;g34bb12cf471_2_596"/>
          <p:cNvSpPr/>
          <p:nvPr/>
        </p:nvSpPr>
        <p:spPr>
          <a:xfrm>
            <a:off x="1835696" y="404664"/>
            <a:ext cx="4464496" cy="1224136"/>
          </a:xfrm>
          <a:prstGeom prst="ellipse">
            <a:avLst/>
          </a:prstGeom>
          <a:gradFill>
            <a:gsLst>
              <a:gs pos="0">
                <a:srgbClr val="A7DCEF"/>
              </a:gs>
              <a:gs pos="46000">
                <a:srgbClr val="6DCDEB"/>
              </a:gs>
              <a:gs pos="100000">
                <a:srgbClr val="29839B"/>
              </a:gs>
            </a:gsLst>
            <a:path path="circle">
              <a:fillToRect l="50000" t="50000" r="50000" b="50000"/>
            </a:path>
            <a:tileRect/>
          </a:gradFill>
          <a:ln w="9525" cap="flat" cmpd="sng">
            <a:solidFill>
              <a:srgbClr val="55BBD6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600"/>
              <a:buFont typeface="Arial"/>
              <a:buNone/>
            </a:pPr>
            <a:r>
              <a:rPr lang="pl-PL" sz="1600" b="1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pl-PL" sz="1600" b="1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pl-PL" sz="2000" b="1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000"/>
              <a:buFont typeface="Arial"/>
              <a:buNone/>
            </a:pPr>
            <a:r>
              <a:rPr lang="pl-PL" sz="2000" b="1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Pozostałe zadania</a:t>
            </a:r>
            <a:endParaRPr sz="2000" b="1" i="0" u="none" strike="noStrike" cap="none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000"/>
              <a:buFont typeface="Arial"/>
              <a:buNone/>
            </a:pPr>
            <a:r>
              <a:rPr lang="pl-PL" sz="2000" b="1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entury Gothic"/>
              <a:buNone/>
            </a:pPr>
            <a:endParaRPr sz="1600" b="1" i="0" u="none" strike="noStrike" cap="none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1" name="Google Shape;1251;g34bb12cf471_2_596"/>
          <p:cNvSpPr/>
          <p:nvPr/>
        </p:nvSpPr>
        <p:spPr>
          <a:xfrm>
            <a:off x="1331912" y="765175"/>
            <a:ext cx="431800" cy="503237"/>
          </a:xfrm>
          <a:prstGeom prst="chevron">
            <a:avLst>
              <a:gd name="adj" fmla="val 10800"/>
            </a:avLst>
          </a:prstGeom>
          <a:solidFill>
            <a:schemeClr val="lt1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252" name="Google Shape;1252;g34bb12cf471_2_596"/>
          <p:cNvSpPr txBox="1"/>
          <p:nvPr/>
        </p:nvSpPr>
        <p:spPr>
          <a:xfrm>
            <a:off x="7885112" y="5445125"/>
            <a:ext cx="1008062" cy="1079500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rgbClr val="FFD25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253" name="Google Shape;1253;g34bb12cf471_2_596" descr="C:\Users\Dell\Desktop\SENIOR 2025\ROPS\zdjecia z ropsu do sprawozdania\424673423_7187650181301076_8420664032108457345_n.jpg"/>
          <p:cNvPicPr preferRelativeResize="0"/>
          <p:nvPr/>
        </p:nvPicPr>
        <p:blipFill rotWithShape="1">
          <a:blip r:embed="rId4">
            <a:alphaModFix/>
          </a:blip>
          <a:srcRect t="9150" r="-5640" b="10064"/>
          <a:stretch/>
        </p:blipFill>
        <p:spPr>
          <a:xfrm>
            <a:off x="7937500" y="5661025"/>
            <a:ext cx="882650" cy="674687"/>
          </a:xfrm>
          <a:prstGeom prst="rect">
            <a:avLst/>
          </a:prstGeom>
          <a:noFill/>
          <a:ln>
            <a:noFill/>
          </a:ln>
        </p:spPr>
      </p:pic>
      <p:sp>
        <p:nvSpPr>
          <p:cNvPr id="1254" name="Google Shape;1254;g34bb12cf471_2_596"/>
          <p:cNvSpPr/>
          <p:nvPr/>
        </p:nvSpPr>
        <p:spPr>
          <a:xfrm rot="-5400000">
            <a:off x="6877050" y="5516562"/>
            <a:ext cx="1079500" cy="936625"/>
          </a:xfrm>
          <a:prstGeom prst="triangle">
            <a:avLst>
              <a:gd name="adj" fmla="val 10680"/>
            </a:avLst>
          </a:prstGeom>
          <a:solidFill>
            <a:schemeClr val="accent1"/>
          </a:solidFill>
          <a:ln w="12700" cap="flat" cmpd="sng">
            <a:solidFill>
              <a:srgbClr val="FFD25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255" name="Google Shape;1255;g34bb12cf471_2_596"/>
          <p:cNvSpPr txBox="1"/>
          <p:nvPr/>
        </p:nvSpPr>
        <p:spPr>
          <a:xfrm>
            <a:off x="2123728" y="5589240"/>
            <a:ext cx="6048672" cy="70788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D05D"/>
              </a:buClr>
              <a:buSzPts val="4000"/>
              <a:buFont typeface="Century Gothic"/>
              <a:buNone/>
            </a:pPr>
            <a:r>
              <a:rPr lang="pl-PL" sz="4000" b="0" i="0" u="none" strike="noStrike" cap="none">
                <a:solidFill>
                  <a:srgbClr val="FFD05D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PRACA SOCJALNA</a:t>
            </a:r>
            <a:endParaRPr sz="4000" b="0" i="0" u="none" strike="noStrike" cap="none">
              <a:solidFill>
                <a:srgbClr val="FFD05D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256" name="Google Shape;1256;g34bb12cf471_2_596"/>
          <p:cNvSpPr/>
          <p:nvPr/>
        </p:nvSpPr>
        <p:spPr>
          <a:xfrm>
            <a:off x="1190587" y="2847504"/>
            <a:ext cx="1795649" cy="797520"/>
          </a:xfrm>
          <a:prstGeom prst="rect">
            <a:avLst/>
          </a:prstGeom>
          <a:gradFill>
            <a:gsLst>
              <a:gs pos="0">
                <a:srgbClr val="FFD390"/>
              </a:gs>
              <a:gs pos="46000">
                <a:srgbClr val="FFC33E"/>
              </a:gs>
              <a:gs pos="100000">
                <a:srgbClr val="CD8700"/>
              </a:gs>
            </a:gsLst>
            <a:path path="circle">
              <a:fillToRect l="50000" t="50000" r="50000" b="50000"/>
            </a:path>
            <a:tileRect/>
          </a:gradFill>
          <a:ln w="9525" cap="flat" cmpd="sng">
            <a:solidFill>
              <a:srgbClr val="FFB700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200"/>
              <a:buFont typeface="Arial"/>
              <a:buNone/>
            </a:pPr>
            <a:r>
              <a:rPr lang="pl-PL" sz="1200" b="1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Liczba rodzin</a:t>
            </a:r>
            <a:r>
              <a:rPr lang="pl-PL" sz="1600" b="1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r>
              <a:rPr lang="pl-PL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11</a:t>
            </a:r>
            <a:endParaRPr sz="18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entury Gothic"/>
              <a:buNone/>
            </a:pPr>
            <a:endParaRPr sz="1200" b="1" i="0" u="none" strike="noStrike" cap="none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7" name="Google Shape;1257;g34bb12cf471_2_596"/>
          <p:cNvSpPr/>
          <p:nvPr/>
        </p:nvSpPr>
        <p:spPr>
          <a:xfrm>
            <a:off x="827087" y="2997200"/>
            <a:ext cx="215900" cy="287337"/>
          </a:xfrm>
          <a:prstGeom prst="chevron">
            <a:avLst>
              <a:gd name="adj" fmla="val 10800"/>
            </a:avLst>
          </a:prstGeom>
          <a:solidFill>
            <a:schemeClr val="lt1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258" name="Google Shape;1258;g34bb12cf471_2_596"/>
          <p:cNvSpPr/>
          <p:nvPr/>
        </p:nvSpPr>
        <p:spPr>
          <a:xfrm>
            <a:off x="539750" y="2997200"/>
            <a:ext cx="215900" cy="287337"/>
          </a:xfrm>
          <a:prstGeom prst="chevron">
            <a:avLst>
              <a:gd name="adj" fmla="val 10800"/>
            </a:avLst>
          </a:prstGeom>
          <a:solidFill>
            <a:schemeClr val="lt1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259" name="Google Shape;1259;g34bb12cf471_2_596"/>
          <p:cNvSpPr/>
          <p:nvPr/>
        </p:nvSpPr>
        <p:spPr>
          <a:xfrm>
            <a:off x="250825" y="2997200"/>
            <a:ext cx="217487" cy="287337"/>
          </a:xfrm>
          <a:prstGeom prst="chevron">
            <a:avLst>
              <a:gd name="adj" fmla="val 10800"/>
            </a:avLst>
          </a:prstGeom>
          <a:solidFill>
            <a:schemeClr val="lt1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260" name="Google Shape;1260;g34bb12cf471_2_596"/>
          <p:cNvSpPr/>
          <p:nvPr/>
        </p:nvSpPr>
        <p:spPr>
          <a:xfrm>
            <a:off x="250825" y="4292600"/>
            <a:ext cx="3671887" cy="1223962"/>
          </a:xfrm>
          <a:prstGeom prst="ellipse">
            <a:avLst/>
          </a:prstGeom>
          <a:solidFill>
            <a:schemeClr val="lt1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entury Gothic"/>
              <a:buNone/>
            </a:pPr>
            <a:endParaRPr sz="12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pl-PL" sz="12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Pracownicy socjalni świadczyli pracę socjalną na rzecz poprawy funkcjonowania osób i rodzin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pl-PL" sz="12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 ich środowisku społecznym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5" name="Google Shape;1265;g34bb12cf471_2_613" descr="C:\Users\Dell\Desktop\SENIOR 2025\ROPS\zdjecia z ropsu do sprawozdania\asystent-rodziny-pomoc-107.jpg"/>
          <p:cNvPicPr preferRelativeResize="0"/>
          <p:nvPr/>
        </p:nvPicPr>
        <p:blipFill rotWithShape="1">
          <a:blip r:embed="rId3">
            <a:alphaModFix/>
          </a:blip>
          <a:srcRect t="16537" b="24400"/>
          <a:stretch/>
        </p:blipFill>
        <p:spPr>
          <a:xfrm>
            <a:off x="0" y="1495481"/>
            <a:ext cx="9144000" cy="3600450"/>
          </a:xfrm>
          <a:prstGeom prst="rect">
            <a:avLst/>
          </a:prstGeom>
          <a:noFill/>
          <a:ln>
            <a:noFill/>
          </a:ln>
        </p:spPr>
      </p:pic>
      <p:sp>
        <p:nvSpPr>
          <p:cNvPr id="1266" name="Google Shape;1266;g34bb12cf471_2_613"/>
          <p:cNvSpPr/>
          <p:nvPr/>
        </p:nvSpPr>
        <p:spPr>
          <a:xfrm rot="5400000">
            <a:off x="107156" y="188118"/>
            <a:ext cx="865187" cy="720725"/>
          </a:xfrm>
          <a:prstGeom prst="triangle">
            <a:avLst>
              <a:gd name="adj" fmla="val 10680"/>
            </a:avLst>
          </a:prstGeom>
          <a:solidFill>
            <a:schemeClr val="accent1"/>
          </a:solidFill>
          <a:ln w="12700" cap="flat" cmpd="sng">
            <a:solidFill>
              <a:srgbClr val="FFD25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267" name="Google Shape;1267;g34bb12cf471_2_613"/>
          <p:cNvSpPr txBox="1"/>
          <p:nvPr/>
        </p:nvSpPr>
        <p:spPr>
          <a:xfrm>
            <a:off x="899592" y="332656"/>
            <a:ext cx="1008112" cy="40011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D05D"/>
              </a:buClr>
              <a:buSzPts val="2000"/>
              <a:buFont typeface="Century Gothic"/>
              <a:buNone/>
            </a:pPr>
            <a:r>
              <a:rPr lang="pl-PL" sz="2000" b="0" i="0" u="none" strike="noStrike" cap="none">
                <a:solidFill>
                  <a:srgbClr val="FFD05D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2024</a:t>
            </a:r>
            <a:endParaRPr/>
          </a:p>
        </p:txBody>
      </p:sp>
      <p:sp>
        <p:nvSpPr>
          <p:cNvPr id="1268" name="Google Shape;1268;g34bb12cf471_2_613"/>
          <p:cNvSpPr/>
          <p:nvPr/>
        </p:nvSpPr>
        <p:spPr>
          <a:xfrm>
            <a:off x="2123728" y="404725"/>
            <a:ext cx="4464496" cy="1224136"/>
          </a:xfrm>
          <a:prstGeom prst="ellipse">
            <a:avLst/>
          </a:prstGeom>
          <a:gradFill>
            <a:gsLst>
              <a:gs pos="0">
                <a:srgbClr val="A7DCEF"/>
              </a:gs>
              <a:gs pos="46000">
                <a:srgbClr val="6DCDEB"/>
              </a:gs>
              <a:gs pos="100000">
                <a:srgbClr val="29839B"/>
              </a:gs>
            </a:gsLst>
            <a:path path="circle">
              <a:fillToRect l="50000" t="50000" r="50000" b="50000"/>
            </a:path>
            <a:tileRect/>
          </a:gradFill>
          <a:ln w="9525" cap="flat" cmpd="sng">
            <a:solidFill>
              <a:srgbClr val="55BBD6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600"/>
              <a:buFont typeface="Arial"/>
              <a:buNone/>
            </a:pPr>
            <a:r>
              <a:rPr lang="pl-PL" sz="1600" b="1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pl-PL" sz="1600" b="1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pl-PL" sz="2000" b="1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000"/>
              <a:buFont typeface="Arial"/>
              <a:buNone/>
            </a:pPr>
            <a:r>
              <a:rPr lang="pl-PL" sz="2000" b="1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Pozostałe zadania</a:t>
            </a:r>
            <a:endParaRPr sz="2000" b="1" i="0" u="none" strike="noStrike" cap="none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000"/>
              <a:buFont typeface="Arial"/>
              <a:buNone/>
            </a:pPr>
            <a:r>
              <a:rPr lang="pl-PL" sz="2000" b="1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entury Gothic"/>
              <a:buNone/>
            </a:pPr>
            <a:endParaRPr sz="1600" b="1" i="0" u="none" strike="noStrike" cap="none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9" name="Google Shape;1269;g34bb12cf471_2_613"/>
          <p:cNvSpPr/>
          <p:nvPr/>
        </p:nvSpPr>
        <p:spPr>
          <a:xfrm>
            <a:off x="1513263" y="800348"/>
            <a:ext cx="431800" cy="503237"/>
          </a:xfrm>
          <a:prstGeom prst="chevron">
            <a:avLst>
              <a:gd name="adj" fmla="val 10800"/>
            </a:avLst>
          </a:prstGeom>
          <a:solidFill>
            <a:schemeClr val="lt1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270" name="Google Shape;1270;g34bb12cf471_2_613"/>
          <p:cNvSpPr txBox="1"/>
          <p:nvPr/>
        </p:nvSpPr>
        <p:spPr>
          <a:xfrm>
            <a:off x="7885112" y="5445125"/>
            <a:ext cx="1008062" cy="1079500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rgbClr val="FFD25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271" name="Google Shape;1271;g34bb12cf471_2_613" descr="C:\Users\Dell\Desktop\SENIOR 2025\ROPS\zdjecia z ropsu do sprawozdania\424673423_7187650181301076_8420664032108457345_n.jpg"/>
          <p:cNvPicPr preferRelativeResize="0"/>
          <p:nvPr/>
        </p:nvPicPr>
        <p:blipFill rotWithShape="1">
          <a:blip r:embed="rId4">
            <a:alphaModFix/>
          </a:blip>
          <a:srcRect t="9150" r="-5640" b="10064"/>
          <a:stretch/>
        </p:blipFill>
        <p:spPr>
          <a:xfrm>
            <a:off x="7937500" y="5661025"/>
            <a:ext cx="882650" cy="674687"/>
          </a:xfrm>
          <a:prstGeom prst="rect">
            <a:avLst/>
          </a:prstGeom>
          <a:noFill/>
          <a:ln>
            <a:noFill/>
          </a:ln>
        </p:spPr>
      </p:pic>
      <p:sp>
        <p:nvSpPr>
          <p:cNvPr id="1272" name="Google Shape;1272;g34bb12cf471_2_613"/>
          <p:cNvSpPr/>
          <p:nvPr/>
        </p:nvSpPr>
        <p:spPr>
          <a:xfrm rot="-5400000">
            <a:off x="6877050" y="5516562"/>
            <a:ext cx="1079500" cy="936625"/>
          </a:xfrm>
          <a:prstGeom prst="triangle">
            <a:avLst>
              <a:gd name="adj" fmla="val 10680"/>
            </a:avLst>
          </a:prstGeom>
          <a:solidFill>
            <a:schemeClr val="accent1"/>
          </a:solidFill>
          <a:ln w="12700" cap="flat" cmpd="sng">
            <a:solidFill>
              <a:srgbClr val="FFD25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273" name="Google Shape;1273;g34bb12cf471_2_613"/>
          <p:cNvSpPr txBox="1"/>
          <p:nvPr/>
        </p:nvSpPr>
        <p:spPr>
          <a:xfrm>
            <a:off x="2123728" y="5589240"/>
            <a:ext cx="6048672" cy="70788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D05D"/>
              </a:buClr>
              <a:buSzPts val="4000"/>
              <a:buFont typeface="Century Gothic"/>
              <a:buNone/>
            </a:pPr>
            <a:r>
              <a:rPr lang="pl-PL" sz="4000" b="0" i="0" u="none" strike="noStrike" cap="none">
                <a:solidFill>
                  <a:srgbClr val="FFD05D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ASYSTENT RODZINY</a:t>
            </a:r>
            <a:endParaRPr sz="4000" b="0" i="0" u="none" strike="noStrike" cap="none">
              <a:solidFill>
                <a:srgbClr val="FFD05D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274" name="Google Shape;1274;g34bb12cf471_2_613"/>
          <p:cNvSpPr/>
          <p:nvPr/>
        </p:nvSpPr>
        <p:spPr>
          <a:xfrm>
            <a:off x="1643074" y="2199680"/>
            <a:ext cx="1795649" cy="797520"/>
          </a:xfrm>
          <a:prstGeom prst="rect">
            <a:avLst/>
          </a:prstGeom>
          <a:gradFill>
            <a:gsLst>
              <a:gs pos="0">
                <a:srgbClr val="FFD390"/>
              </a:gs>
              <a:gs pos="46000">
                <a:srgbClr val="FFC33E"/>
              </a:gs>
              <a:gs pos="100000">
                <a:srgbClr val="CD8700"/>
              </a:gs>
            </a:gsLst>
            <a:path path="circle">
              <a:fillToRect l="50000" t="50000" r="50000" b="50000"/>
            </a:path>
            <a:tileRect/>
          </a:gradFill>
          <a:ln w="9525" cap="flat" cmpd="sng">
            <a:solidFill>
              <a:srgbClr val="FFB700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200"/>
              <a:buFont typeface="Arial"/>
              <a:buNone/>
            </a:pPr>
            <a:r>
              <a:rPr lang="pl-PL" sz="1200" b="1" i="0" u="none" strike="noStrike" cap="none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Liczba rodzin objętych opieką</a:t>
            </a:r>
            <a:r>
              <a:rPr lang="pl-PL" sz="1600" b="1" i="0" u="none" strike="noStrike" cap="none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r>
              <a:rPr lang="pl-PL" sz="1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14</a:t>
            </a:r>
            <a:endParaRPr sz="18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entury Gothic"/>
              <a:buNone/>
            </a:pPr>
            <a:endParaRPr sz="1200" b="1" i="0" u="none" strike="noStrike" cap="none" dirty="0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5" name="Google Shape;1275;g34bb12cf471_2_613"/>
          <p:cNvSpPr/>
          <p:nvPr/>
        </p:nvSpPr>
        <p:spPr>
          <a:xfrm>
            <a:off x="926839" y="2571902"/>
            <a:ext cx="215900" cy="287337"/>
          </a:xfrm>
          <a:prstGeom prst="chevron">
            <a:avLst>
              <a:gd name="adj" fmla="val 10800"/>
            </a:avLst>
          </a:prstGeom>
          <a:solidFill>
            <a:schemeClr val="lt1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276" name="Google Shape;1276;g34bb12cf471_2_613"/>
          <p:cNvSpPr/>
          <p:nvPr/>
        </p:nvSpPr>
        <p:spPr>
          <a:xfrm>
            <a:off x="527571" y="2571901"/>
            <a:ext cx="215900" cy="287337"/>
          </a:xfrm>
          <a:prstGeom prst="chevron">
            <a:avLst>
              <a:gd name="adj" fmla="val 10800"/>
            </a:avLst>
          </a:prstGeom>
          <a:solidFill>
            <a:schemeClr val="lt1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277" name="Google Shape;1277;g34bb12cf471_2_613"/>
          <p:cNvSpPr/>
          <p:nvPr/>
        </p:nvSpPr>
        <p:spPr>
          <a:xfrm>
            <a:off x="209017" y="2563125"/>
            <a:ext cx="217487" cy="287337"/>
          </a:xfrm>
          <a:prstGeom prst="chevron">
            <a:avLst>
              <a:gd name="adj" fmla="val 10800"/>
            </a:avLst>
          </a:prstGeom>
          <a:solidFill>
            <a:schemeClr val="lt1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" name="Google Shape;1276;g34bb12cf471_2_613">
            <a:extLst>
              <a:ext uri="{FF2B5EF4-FFF2-40B4-BE49-F238E27FC236}">
                <a16:creationId xmlns:a16="http://schemas.microsoft.com/office/drawing/2014/main" xmlns="" id="{01E17344-9D3E-2C47-AB54-DAAE0823DF4D}"/>
              </a:ext>
            </a:extLst>
          </p:cNvPr>
          <p:cNvSpPr/>
          <p:nvPr/>
        </p:nvSpPr>
        <p:spPr>
          <a:xfrm>
            <a:off x="1389878" y="3823110"/>
            <a:ext cx="215900" cy="287337"/>
          </a:xfrm>
          <a:prstGeom prst="chevron">
            <a:avLst>
              <a:gd name="adj" fmla="val 10800"/>
            </a:avLst>
          </a:prstGeom>
          <a:solidFill>
            <a:schemeClr val="lt1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" name="Google Shape;1276;g34bb12cf471_2_613">
            <a:extLst>
              <a:ext uri="{FF2B5EF4-FFF2-40B4-BE49-F238E27FC236}">
                <a16:creationId xmlns:a16="http://schemas.microsoft.com/office/drawing/2014/main" xmlns="" id="{6BF775D0-A166-0387-1856-AC3EE81565F2}"/>
              </a:ext>
            </a:extLst>
          </p:cNvPr>
          <p:cNvSpPr/>
          <p:nvPr/>
        </p:nvSpPr>
        <p:spPr>
          <a:xfrm>
            <a:off x="833229" y="3806326"/>
            <a:ext cx="215900" cy="287337"/>
          </a:xfrm>
          <a:prstGeom prst="chevron">
            <a:avLst>
              <a:gd name="adj" fmla="val 10800"/>
            </a:avLst>
          </a:prstGeom>
          <a:solidFill>
            <a:schemeClr val="lt1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" name="Google Shape;1276;g34bb12cf471_2_613">
            <a:extLst>
              <a:ext uri="{FF2B5EF4-FFF2-40B4-BE49-F238E27FC236}">
                <a16:creationId xmlns:a16="http://schemas.microsoft.com/office/drawing/2014/main" xmlns="" id="{C66795E0-C412-FB7E-F7D9-68DAF297802A}"/>
              </a:ext>
            </a:extLst>
          </p:cNvPr>
          <p:cNvSpPr/>
          <p:nvPr/>
        </p:nvSpPr>
        <p:spPr>
          <a:xfrm>
            <a:off x="341137" y="3806326"/>
            <a:ext cx="215900" cy="287337"/>
          </a:xfrm>
          <a:prstGeom prst="chevron">
            <a:avLst>
              <a:gd name="adj" fmla="val 10800"/>
            </a:avLst>
          </a:prstGeom>
          <a:solidFill>
            <a:schemeClr val="lt1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" name="Google Shape;1274;g34bb12cf471_2_613">
            <a:extLst>
              <a:ext uri="{FF2B5EF4-FFF2-40B4-BE49-F238E27FC236}">
                <a16:creationId xmlns:a16="http://schemas.microsoft.com/office/drawing/2014/main" xmlns="" id="{432A4C8A-19FB-99E0-CD2F-C4FCFFD0F6B4}"/>
              </a:ext>
            </a:extLst>
          </p:cNvPr>
          <p:cNvSpPr/>
          <p:nvPr/>
        </p:nvSpPr>
        <p:spPr>
          <a:xfrm>
            <a:off x="1945063" y="3584294"/>
            <a:ext cx="1795649" cy="797520"/>
          </a:xfrm>
          <a:prstGeom prst="rect">
            <a:avLst/>
          </a:prstGeom>
          <a:gradFill>
            <a:gsLst>
              <a:gs pos="0">
                <a:srgbClr val="FFD390"/>
              </a:gs>
              <a:gs pos="46000">
                <a:srgbClr val="FFC33E"/>
              </a:gs>
              <a:gs pos="100000">
                <a:srgbClr val="CD8700"/>
              </a:gs>
            </a:gsLst>
            <a:path path="circle">
              <a:fillToRect l="50000" t="50000" r="50000" b="50000"/>
            </a:path>
            <a:tileRect/>
          </a:gradFill>
          <a:ln w="9525" cap="flat" cmpd="sng">
            <a:solidFill>
              <a:srgbClr val="FFB700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200"/>
              <a:buFont typeface="Arial"/>
              <a:buNone/>
            </a:pPr>
            <a:r>
              <a:rPr lang="pl-PL" sz="1200" b="1" i="0" u="none" strike="noStrike" cap="none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Środki własne: </a:t>
            </a:r>
            <a:r>
              <a:rPr lang="pl-PL" sz="1800" b="1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72.581,23 zł</a:t>
            </a:r>
            <a:endParaRPr sz="18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entury Gothic"/>
              <a:buNone/>
            </a:pPr>
            <a:endParaRPr sz="1200" b="1" i="0" u="none" strike="noStrike" cap="none" dirty="0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Owal 6">
            <a:extLst>
              <a:ext uri="{FF2B5EF4-FFF2-40B4-BE49-F238E27FC236}">
                <a16:creationId xmlns:a16="http://schemas.microsoft.com/office/drawing/2014/main" xmlns="" id="{3815D9C2-4BA6-EBBF-1AB9-1CCD88795414}"/>
              </a:ext>
            </a:extLst>
          </p:cNvPr>
          <p:cNvSpPr/>
          <p:nvPr/>
        </p:nvSpPr>
        <p:spPr>
          <a:xfrm>
            <a:off x="3579819" y="4053395"/>
            <a:ext cx="3149501" cy="70788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200" b="1" dirty="0">
                <a:solidFill>
                  <a:srgbClr val="0070C0"/>
                </a:solidFill>
              </a:rPr>
              <a:t>Środki z budżetu państwa :</a:t>
            </a:r>
          </a:p>
          <a:p>
            <a:pPr algn="ctr"/>
            <a:r>
              <a:rPr lang="pl-PL" sz="1800" b="1" dirty="0">
                <a:solidFill>
                  <a:schemeClr val="tx1"/>
                </a:solidFill>
              </a:rPr>
              <a:t>28.298,57 zł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2" name="Google Shape;1282;g34bb12cf471_2_629"/>
          <p:cNvSpPr/>
          <p:nvPr/>
        </p:nvSpPr>
        <p:spPr>
          <a:xfrm rot="5400000">
            <a:off x="107156" y="188118"/>
            <a:ext cx="865187" cy="720725"/>
          </a:xfrm>
          <a:prstGeom prst="triangle">
            <a:avLst>
              <a:gd name="adj" fmla="val 10680"/>
            </a:avLst>
          </a:prstGeom>
          <a:solidFill>
            <a:schemeClr val="accent1"/>
          </a:solidFill>
          <a:ln w="12700" cap="flat" cmpd="sng">
            <a:solidFill>
              <a:srgbClr val="FFD25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283" name="Google Shape;1283;g34bb12cf471_2_629"/>
          <p:cNvSpPr txBox="1"/>
          <p:nvPr/>
        </p:nvSpPr>
        <p:spPr>
          <a:xfrm>
            <a:off x="899592" y="332656"/>
            <a:ext cx="1008112" cy="40011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D05D"/>
              </a:buClr>
              <a:buSzPts val="2000"/>
              <a:buFont typeface="Century Gothic"/>
              <a:buNone/>
            </a:pPr>
            <a:r>
              <a:rPr lang="pl-PL" sz="2000" b="0" i="0" u="none" strike="noStrike" cap="none">
                <a:solidFill>
                  <a:srgbClr val="FFD05D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2024</a:t>
            </a:r>
            <a:endParaRPr/>
          </a:p>
        </p:txBody>
      </p:sp>
      <p:sp>
        <p:nvSpPr>
          <p:cNvPr id="1284" name="Google Shape;1284;g34bb12cf471_2_629"/>
          <p:cNvSpPr/>
          <p:nvPr/>
        </p:nvSpPr>
        <p:spPr>
          <a:xfrm>
            <a:off x="1835696" y="404664"/>
            <a:ext cx="4464496" cy="1224136"/>
          </a:xfrm>
          <a:prstGeom prst="ellipse">
            <a:avLst/>
          </a:prstGeom>
          <a:gradFill>
            <a:gsLst>
              <a:gs pos="0">
                <a:srgbClr val="A7DCEF"/>
              </a:gs>
              <a:gs pos="46000">
                <a:srgbClr val="6DCDEB"/>
              </a:gs>
              <a:gs pos="100000">
                <a:srgbClr val="29839B"/>
              </a:gs>
            </a:gsLst>
            <a:path path="circle">
              <a:fillToRect l="50000" t="50000" r="50000" b="50000"/>
            </a:path>
            <a:tileRect/>
          </a:gradFill>
          <a:ln w="9525" cap="flat" cmpd="sng">
            <a:solidFill>
              <a:srgbClr val="55BBD6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600"/>
              <a:buFont typeface="Arial"/>
              <a:buNone/>
            </a:pPr>
            <a:r>
              <a:rPr lang="pl-PL" sz="1600" b="1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pl-PL" sz="1600" b="1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pl-PL" sz="2000" b="1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000"/>
              <a:buFont typeface="Arial"/>
              <a:buNone/>
            </a:pPr>
            <a:r>
              <a:rPr lang="pl-PL" sz="2000" b="1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Pozostałe zadania</a:t>
            </a:r>
            <a:endParaRPr sz="2000" b="1" i="0" u="none" strike="noStrike" cap="none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000"/>
              <a:buFont typeface="Arial"/>
              <a:buNone/>
            </a:pPr>
            <a:r>
              <a:rPr lang="pl-PL" sz="2000" b="1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entury Gothic"/>
              <a:buNone/>
            </a:pPr>
            <a:endParaRPr sz="1600" b="1" i="0" u="none" strike="noStrike" cap="none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5" name="Google Shape;1285;g34bb12cf471_2_629"/>
          <p:cNvSpPr/>
          <p:nvPr/>
        </p:nvSpPr>
        <p:spPr>
          <a:xfrm>
            <a:off x="1331912" y="765175"/>
            <a:ext cx="431800" cy="503237"/>
          </a:xfrm>
          <a:prstGeom prst="chevron">
            <a:avLst>
              <a:gd name="adj" fmla="val 10800"/>
            </a:avLst>
          </a:prstGeom>
          <a:solidFill>
            <a:schemeClr val="lt1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286" name="Google Shape;1286;g34bb12cf471_2_629"/>
          <p:cNvSpPr txBox="1"/>
          <p:nvPr/>
        </p:nvSpPr>
        <p:spPr>
          <a:xfrm>
            <a:off x="7885112" y="5445125"/>
            <a:ext cx="1008062" cy="1079500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rgbClr val="FFD25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287" name="Google Shape;1287;g34bb12cf471_2_629" descr="C:\Users\Dell\Desktop\SENIOR 2025\ROPS\zdjecia z ropsu do sprawozdania\424673423_7187650181301076_8420664032108457345_n.jpg"/>
          <p:cNvPicPr preferRelativeResize="0"/>
          <p:nvPr/>
        </p:nvPicPr>
        <p:blipFill rotWithShape="1">
          <a:blip r:embed="rId3">
            <a:alphaModFix/>
          </a:blip>
          <a:srcRect t="9150" r="-5640" b="10064"/>
          <a:stretch/>
        </p:blipFill>
        <p:spPr>
          <a:xfrm>
            <a:off x="7937500" y="5661025"/>
            <a:ext cx="882650" cy="674687"/>
          </a:xfrm>
          <a:prstGeom prst="rect">
            <a:avLst/>
          </a:prstGeom>
          <a:noFill/>
          <a:ln>
            <a:noFill/>
          </a:ln>
        </p:spPr>
      </p:pic>
      <p:sp>
        <p:nvSpPr>
          <p:cNvPr id="1288" name="Google Shape;1288;g34bb12cf471_2_629"/>
          <p:cNvSpPr/>
          <p:nvPr/>
        </p:nvSpPr>
        <p:spPr>
          <a:xfrm rot="-5400000">
            <a:off x="6877050" y="5516562"/>
            <a:ext cx="1079500" cy="936625"/>
          </a:xfrm>
          <a:prstGeom prst="triangle">
            <a:avLst>
              <a:gd name="adj" fmla="val 10680"/>
            </a:avLst>
          </a:prstGeom>
          <a:solidFill>
            <a:schemeClr val="accent1"/>
          </a:solidFill>
          <a:ln w="12700" cap="flat" cmpd="sng">
            <a:solidFill>
              <a:srgbClr val="FFD25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289" name="Google Shape;1289;g34bb12cf471_2_629"/>
          <p:cNvSpPr txBox="1"/>
          <p:nvPr/>
        </p:nvSpPr>
        <p:spPr>
          <a:xfrm>
            <a:off x="107504" y="5589240"/>
            <a:ext cx="7776864" cy="64633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D05D"/>
              </a:buClr>
              <a:buSzPts val="3600"/>
              <a:buFont typeface="Century Gothic"/>
              <a:buNone/>
            </a:pPr>
            <a:r>
              <a:rPr lang="pl-PL" sz="3600" b="0" i="0" u="none" strike="noStrike" cap="none">
                <a:solidFill>
                  <a:srgbClr val="FFD05D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UPOMINEK DLA NOWORODKA</a:t>
            </a:r>
            <a:endParaRPr sz="3600" b="0" i="0" u="none" strike="noStrike" cap="none">
              <a:solidFill>
                <a:srgbClr val="FFD05D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290" name="Google Shape;1290;g34bb12cf471_2_629" descr="C:\Users\Dell\Desktop\SENIOR 2025\ROPS\zdjecia z ropsu do sprawozdania\20250124_133709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1700212"/>
            <a:ext cx="5651500" cy="3590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1" name="Google Shape;1291;g34bb12cf471_2_629" descr="C:\Users\Dell\Desktop\SENIOR 2025\ROPS\zdjecia z ropsu do sprawozdania\490214221_1050382046948140_5630181329795591609_n.jpg"/>
          <p:cNvPicPr preferRelativeResize="0"/>
          <p:nvPr/>
        </p:nvPicPr>
        <p:blipFill rotWithShape="1">
          <a:blip r:embed="rId5">
            <a:alphaModFix/>
          </a:blip>
          <a:srcRect t="6384" b="29769"/>
          <a:stretch/>
        </p:blipFill>
        <p:spPr>
          <a:xfrm>
            <a:off x="5651500" y="1700212"/>
            <a:ext cx="3492500" cy="3600450"/>
          </a:xfrm>
          <a:prstGeom prst="rect">
            <a:avLst/>
          </a:prstGeom>
          <a:noFill/>
          <a:ln>
            <a:noFill/>
          </a:ln>
        </p:spPr>
      </p:pic>
      <p:sp>
        <p:nvSpPr>
          <p:cNvPr id="1292" name="Google Shape;1292;g34bb12cf471_2_629"/>
          <p:cNvSpPr/>
          <p:nvPr/>
        </p:nvSpPr>
        <p:spPr>
          <a:xfrm>
            <a:off x="1190587" y="1844824"/>
            <a:ext cx="1795649" cy="648072"/>
          </a:xfrm>
          <a:prstGeom prst="rect">
            <a:avLst/>
          </a:prstGeom>
          <a:gradFill>
            <a:gsLst>
              <a:gs pos="0">
                <a:srgbClr val="FFD390"/>
              </a:gs>
              <a:gs pos="46000">
                <a:srgbClr val="FFC33E"/>
              </a:gs>
              <a:gs pos="100000">
                <a:srgbClr val="CD8700"/>
              </a:gs>
            </a:gsLst>
            <a:path path="circle">
              <a:fillToRect l="50000" t="50000" r="50000" b="50000"/>
            </a:path>
            <a:tileRect/>
          </a:gradFill>
          <a:ln w="9525" cap="flat" cmpd="sng">
            <a:solidFill>
              <a:srgbClr val="FFB700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entury Gothic"/>
              <a:buNone/>
            </a:pPr>
            <a:endParaRPr sz="1200" b="1" i="0" u="none" strike="noStrike" cap="none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200"/>
              <a:buFont typeface="Arial"/>
              <a:buNone/>
            </a:pPr>
            <a:r>
              <a:rPr lang="pl-PL" sz="1200" b="1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Liczba wydanych paczek</a:t>
            </a:r>
            <a:r>
              <a:rPr lang="pl-PL" sz="1600" b="1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r>
              <a:rPr lang="pl-PL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44</a:t>
            </a:r>
            <a:endParaRPr sz="18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entury Gothic"/>
              <a:buNone/>
            </a:pPr>
            <a:endParaRPr sz="1200" b="1" i="0" u="none" strike="noStrike" cap="none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3" name="Google Shape;1293;g34bb12cf471_2_629"/>
          <p:cNvSpPr/>
          <p:nvPr/>
        </p:nvSpPr>
        <p:spPr>
          <a:xfrm>
            <a:off x="827087" y="1993900"/>
            <a:ext cx="215900" cy="287337"/>
          </a:xfrm>
          <a:prstGeom prst="chevron">
            <a:avLst>
              <a:gd name="adj" fmla="val 10800"/>
            </a:avLst>
          </a:prstGeom>
          <a:solidFill>
            <a:schemeClr val="lt1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294" name="Google Shape;1294;g34bb12cf471_2_629"/>
          <p:cNvSpPr/>
          <p:nvPr/>
        </p:nvSpPr>
        <p:spPr>
          <a:xfrm>
            <a:off x="539750" y="1993900"/>
            <a:ext cx="215900" cy="287337"/>
          </a:xfrm>
          <a:prstGeom prst="chevron">
            <a:avLst>
              <a:gd name="adj" fmla="val 10800"/>
            </a:avLst>
          </a:prstGeom>
          <a:solidFill>
            <a:schemeClr val="lt1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295" name="Google Shape;1295;g34bb12cf471_2_629"/>
          <p:cNvSpPr/>
          <p:nvPr/>
        </p:nvSpPr>
        <p:spPr>
          <a:xfrm>
            <a:off x="250825" y="1993900"/>
            <a:ext cx="217487" cy="287337"/>
          </a:xfrm>
          <a:prstGeom prst="chevron">
            <a:avLst>
              <a:gd name="adj" fmla="val 10800"/>
            </a:avLst>
          </a:prstGeom>
          <a:solidFill>
            <a:schemeClr val="lt1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" name="Google Shape;1300;g34bb12cf471_2_646" descr="C:\Users\Dell\Desktop\SENIOR 2025\ROPS\zdjecia z ropsu do sprawozdania\486792710_122209252646217591_5642247730014985451_n.jpg"/>
          <p:cNvPicPr preferRelativeResize="0"/>
          <p:nvPr/>
        </p:nvPicPr>
        <p:blipFill rotWithShape="1">
          <a:blip r:embed="rId3">
            <a:alphaModFix/>
          </a:blip>
          <a:srcRect l="22847"/>
          <a:stretch/>
        </p:blipFill>
        <p:spPr>
          <a:xfrm>
            <a:off x="0" y="1700212"/>
            <a:ext cx="6356350" cy="3600450"/>
          </a:xfrm>
          <a:prstGeom prst="rect">
            <a:avLst/>
          </a:prstGeom>
          <a:noFill/>
          <a:ln>
            <a:noFill/>
          </a:ln>
        </p:spPr>
      </p:pic>
      <p:sp>
        <p:nvSpPr>
          <p:cNvPr id="1301" name="Google Shape;1301;g34bb12cf471_2_646"/>
          <p:cNvSpPr/>
          <p:nvPr/>
        </p:nvSpPr>
        <p:spPr>
          <a:xfrm rot="5400000">
            <a:off x="107156" y="188118"/>
            <a:ext cx="865187" cy="720725"/>
          </a:xfrm>
          <a:prstGeom prst="triangle">
            <a:avLst>
              <a:gd name="adj" fmla="val 10680"/>
            </a:avLst>
          </a:prstGeom>
          <a:solidFill>
            <a:schemeClr val="accent1"/>
          </a:solidFill>
          <a:ln w="12700" cap="flat" cmpd="sng">
            <a:solidFill>
              <a:srgbClr val="FFD25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302" name="Google Shape;1302;g34bb12cf471_2_646"/>
          <p:cNvSpPr txBox="1"/>
          <p:nvPr/>
        </p:nvSpPr>
        <p:spPr>
          <a:xfrm>
            <a:off x="899592" y="332656"/>
            <a:ext cx="1008112" cy="40011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D05D"/>
              </a:buClr>
              <a:buSzPts val="2000"/>
              <a:buFont typeface="Century Gothic"/>
              <a:buNone/>
            </a:pPr>
            <a:r>
              <a:rPr lang="pl-PL" sz="2000" b="0" i="0" u="none" strike="noStrike" cap="none">
                <a:solidFill>
                  <a:srgbClr val="FFD05D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2024</a:t>
            </a:r>
            <a:endParaRPr/>
          </a:p>
        </p:txBody>
      </p:sp>
      <p:sp>
        <p:nvSpPr>
          <p:cNvPr id="1303" name="Google Shape;1303;g34bb12cf471_2_646"/>
          <p:cNvSpPr/>
          <p:nvPr/>
        </p:nvSpPr>
        <p:spPr>
          <a:xfrm>
            <a:off x="1835696" y="404664"/>
            <a:ext cx="4464496" cy="1224136"/>
          </a:xfrm>
          <a:prstGeom prst="ellipse">
            <a:avLst/>
          </a:prstGeom>
          <a:gradFill>
            <a:gsLst>
              <a:gs pos="0">
                <a:srgbClr val="A7DCEF"/>
              </a:gs>
              <a:gs pos="46000">
                <a:srgbClr val="6DCDEB"/>
              </a:gs>
              <a:gs pos="100000">
                <a:srgbClr val="29839B"/>
              </a:gs>
            </a:gsLst>
            <a:path path="circle">
              <a:fillToRect l="50000" t="50000" r="50000" b="50000"/>
            </a:path>
            <a:tileRect/>
          </a:gradFill>
          <a:ln w="9525" cap="flat" cmpd="sng">
            <a:solidFill>
              <a:srgbClr val="55BBD6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600"/>
              <a:buFont typeface="Arial"/>
              <a:buNone/>
            </a:pPr>
            <a:r>
              <a:rPr lang="pl-PL" sz="1600" b="1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pl-PL" sz="1600" b="1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pl-PL" sz="2000" b="1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000"/>
              <a:buFont typeface="Arial"/>
              <a:buNone/>
            </a:pPr>
            <a:r>
              <a:rPr lang="pl-PL" sz="2000" b="1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Pozostałe zadania</a:t>
            </a:r>
            <a:endParaRPr sz="2000" b="1" i="0" u="none" strike="noStrike" cap="none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000"/>
              <a:buFont typeface="Arial"/>
              <a:buNone/>
            </a:pPr>
            <a:r>
              <a:rPr lang="pl-PL" sz="2000" b="1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entury Gothic"/>
              <a:buNone/>
            </a:pPr>
            <a:endParaRPr sz="1600" b="1" i="0" u="none" strike="noStrike" cap="none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4" name="Google Shape;1304;g34bb12cf471_2_646"/>
          <p:cNvSpPr/>
          <p:nvPr/>
        </p:nvSpPr>
        <p:spPr>
          <a:xfrm>
            <a:off x="1331912" y="765175"/>
            <a:ext cx="431800" cy="503237"/>
          </a:xfrm>
          <a:prstGeom prst="chevron">
            <a:avLst>
              <a:gd name="adj" fmla="val 10800"/>
            </a:avLst>
          </a:prstGeom>
          <a:solidFill>
            <a:schemeClr val="lt1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305" name="Google Shape;1305;g34bb12cf471_2_646"/>
          <p:cNvSpPr txBox="1"/>
          <p:nvPr/>
        </p:nvSpPr>
        <p:spPr>
          <a:xfrm>
            <a:off x="7885112" y="5445125"/>
            <a:ext cx="1008062" cy="1079500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rgbClr val="FFD25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306" name="Google Shape;1306;g34bb12cf471_2_646" descr="C:\Users\Dell\Desktop\SENIOR 2025\ROPS\zdjecia z ropsu do sprawozdania\424673423_7187650181301076_8420664032108457345_n.jpg"/>
          <p:cNvPicPr preferRelativeResize="0"/>
          <p:nvPr/>
        </p:nvPicPr>
        <p:blipFill rotWithShape="1">
          <a:blip r:embed="rId4">
            <a:alphaModFix/>
          </a:blip>
          <a:srcRect t="9150" r="-5640" b="10064"/>
          <a:stretch/>
        </p:blipFill>
        <p:spPr>
          <a:xfrm>
            <a:off x="7937500" y="5661025"/>
            <a:ext cx="882650" cy="674687"/>
          </a:xfrm>
          <a:prstGeom prst="rect">
            <a:avLst/>
          </a:prstGeom>
          <a:noFill/>
          <a:ln>
            <a:noFill/>
          </a:ln>
        </p:spPr>
      </p:pic>
      <p:sp>
        <p:nvSpPr>
          <p:cNvPr id="1307" name="Google Shape;1307;g34bb12cf471_2_646"/>
          <p:cNvSpPr/>
          <p:nvPr/>
        </p:nvSpPr>
        <p:spPr>
          <a:xfrm rot="-5400000">
            <a:off x="6877050" y="5516562"/>
            <a:ext cx="1079500" cy="936625"/>
          </a:xfrm>
          <a:prstGeom prst="triangle">
            <a:avLst>
              <a:gd name="adj" fmla="val 10680"/>
            </a:avLst>
          </a:prstGeom>
          <a:solidFill>
            <a:schemeClr val="accent1"/>
          </a:solidFill>
          <a:ln w="12700" cap="flat" cmpd="sng">
            <a:solidFill>
              <a:srgbClr val="FFD25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309" name="Google Shape;1309;g34bb12cf471_2_646"/>
          <p:cNvSpPr/>
          <p:nvPr/>
        </p:nvSpPr>
        <p:spPr>
          <a:xfrm rot="5400000">
            <a:off x="1438419" y="5588794"/>
            <a:ext cx="215900" cy="287337"/>
          </a:xfrm>
          <a:prstGeom prst="chevron">
            <a:avLst>
              <a:gd name="adj" fmla="val 10800"/>
            </a:avLst>
          </a:prstGeom>
          <a:solidFill>
            <a:schemeClr val="lt1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311" name="Google Shape;1311;g34bb12cf471_2_646"/>
          <p:cNvSpPr/>
          <p:nvPr/>
        </p:nvSpPr>
        <p:spPr>
          <a:xfrm rot="5400000">
            <a:off x="1437627" y="5224794"/>
            <a:ext cx="217487" cy="287337"/>
          </a:xfrm>
          <a:prstGeom prst="chevron">
            <a:avLst>
              <a:gd name="adj" fmla="val 10800"/>
            </a:avLst>
          </a:prstGeom>
          <a:solidFill>
            <a:schemeClr val="lt1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312" name="Google Shape;1312;g34bb12cf471_2_646"/>
          <p:cNvSpPr txBox="1"/>
          <p:nvPr/>
        </p:nvSpPr>
        <p:spPr>
          <a:xfrm>
            <a:off x="2953394" y="5378519"/>
            <a:ext cx="6048672" cy="70788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D05D"/>
              </a:buClr>
              <a:buSzPts val="4000"/>
              <a:buFont typeface="Century Gothic"/>
              <a:buNone/>
            </a:pPr>
            <a:r>
              <a:rPr lang="pl-PL" sz="4000" b="0" i="0" u="none" strike="noStrike" cap="none" dirty="0">
                <a:solidFill>
                  <a:srgbClr val="FFD05D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BANK ŻYWNOŚCI</a:t>
            </a:r>
            <a:endParaRPr sz="4000" b="0" i="0" u="none" strike="noStrike" cap="none" dirty="0">
              <a:solidFill>
                <a:srgbClr val="FFD05D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313" name="Google Shape;1313;g34bb12cf471_2_646" descr="C:\Users\Dell\Desktop\SENIOR 2025\ROPS\zdjecia z ropsu do sprawozdania\20241205_093249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500562" y="1700212"/>
            <a:ext cx="2374900" cy="3600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4" name="Google Shape;1314;g34bb12cf471_2_646" descr="C:\Users\Dell\Desktop\SENIOR 2025\ROPS\zdjecia z ropsu do sprawozdania\487128233_122209252700217591_7539175028699823480_n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75462" y="1700212"/>
            <a:ext cx="2233612" cy="360045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Owal 1">
            <a:extLst>
              <a:ext uri="{FF2B5EF4-FFF2-40B4-BE49-F238E27FC236}">
                <a16:creationId xmlns:a16="http://schemas.microsoft.com/office/drawing/2014/main" xmlns="" id="{6A190400-4A96-92BD-37C4-04CACEE25459}"/>
              </a:ext>
            </a:extLst>
          </p:cNvPr>
          <p:cNvSpPr/>
          <p:nvPr/>
        </p:nvSpPr>
        <p:spPr>
          <a:xfrm>
            <a:off x="34926" y="4142456"/>
            <a:ext cx="2969443" cy="93958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200" b="1" dirty="0">
                <a:solidFill>
                  <a:srgbClr val="0070C0"/>
                </a:solidFill>
              </a:rPr>
              <a:t>Liczba osób, które skorzystały z pomocy:</a:t>
            </a:r>
          </a:p>
          <a:p>
            <a:pPr algn="ctr"/>
            <a:r>
              <a:rPr lang="pl-PL" sz="1800" b="1" dirty="0">
                <a:solidFill>
                  <a:schemeClr val="tx1"/>
                </a:solidFill>
              </a:rPr>
              <a:t>500</a:t>
            </a:r>
          </a:p>
        </p:txBody>
      </p:sp>
      <p:sp>
        <p:nvSpPr>
          <p:cNvPr id="3" name="Owal 2">
            <a:extLst>
              <a:ext uri="{FF2B5EF4-FFF2-40B4-BE49-F238E27FC236}">
                <a16:creationId xmlns:a16="http://schemas.microsoft.com/office/drawing/2014/main" xmlns="" id="{1DCFC495-467A-23E8-2347-EDFD4AB77987}"/>
              </a:ext>
            </a:extLst>
          </p:cNvPr>
          <p:cNvSpPr/>
          <p:nvPr/>
        </p:nvSpPr>
        <p:spPr>
          <a:xfrm>
            <a:off x="61648" y="5891408"/>
            <a:ext cx="2942722" cy="93958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200" b="1" dirty="0">
                <a:solidFill>
                  <a:srgbClr val="0070C0"/>
                </a:solidFill>
              </a:rPr>
              <a:t>Łączna wartość otrzymanej żywności:</a:t>
            </a:r>
          </a:p>
          <a:p>
            <a:pPr algn="ctr"/>
            <a:r>
              <a:rPr lang="pl-PL" sz="1800" b="1" dirty="0">
                <a:solidFill>
                  <a:schemeClr val="tx1"/>
                </a:solidFill>
              </a:rPr>
              <a:t>126.968,11 zł</a:t>
            </a:r>
          </a:p>
          <a:p>
            <a:pPr algn="ctr"/>
            <a:r>
              <a:rPr lang="pl-PL" sz="1800" b="1" dirty="0">
                <a:solidFill>
                  <a:schemeClr val="tx1"/>
                </a:solidFill>
              </a:rPr>
              <a:t>17.796 kg 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9" name="Google Shape;1319;g34bb12cf471_2_664" descr="C:\Users\Dell\Desktop\SENIOR 2025\ROPS\zdjecia z ropsu do sprawozdania\G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3300" y="1812019"/>
            <a:ext cx="4787900" cy="3590925"/>
          </a:xfrm>
          <a:prstGeom prst="rect">
            <a:avLst/>
          </a:prstGeom>
          <a:noFill/>
          <a:ln>
            <a:noFill/>
          </a:ln>
        </p:spPr>
      </p:pic>
      <p:sp>
        <p:nvSpPr>
          <p:cNvPr id="1320" name="Google Shape;1320;g34bb12cf471_2_664"/>
          <p:cNvSpPr/>
          <p:nvPr/>
        </p:nvSpPr>
        <p:spPr>
          <a:xfrm rot="5400000">
            <a:off x="107156" y="188118"/>
            <a:ext cx="865187" cy="720725"/>
          </a:xfrm>
          <a:prstGeom prst="triangle">
            <a:avLst>
              <a:gd name="adj" fmla="val 10680"/>
            </a:avLst>
          </a:prstGeom>
          <a:solidFill>
            <a:schemeClr val="accent1"/>
          </a:solidFill>
          <a:ln w="12700" cap="flat" cmpd="sng">
            <a:solidFill>
              <a:srgbClr val="FFD25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321" name="Google Shape;1321;g34bb12cf471_2_664"/>
          <p:cNvSpPr txBox="1"/>
          <p:nvPr/>
        </p:nvSpPr>
        <p:spPr>
          <a:xfrm>
            <a:off x="899592" y="332656"/>
            <a:ext cx="1008112" cy="40011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D05D"/>
              </a:buClr>
              <a:buSzPts val="2000"/>
              <a:buFont typeface="Century Gothic"/>
              <a:buNone/>
            </a:pPr>
            <a:r>
              <a:rPr lang="pl-PL" sz="2000" b="0" i="0" u="none" strike="noStrike" cap="none">
                <a:solidFill>
                  <a:srgbClr val="FFD05D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2024</a:t>
            </a:r>
            <a:endParaRPr/>
          </a:p>
        </p:txBody>
      </p:sp>
      <p:sp>
        <p:nvSpPr>
          <p:cNvPr id="1322" name="Google Shape;1322;g34bb12cf471_2_664"/>
          <p:cNvSpPr/>
          <p:nvPr/>
        </p:nvSpPr>
        <p:spPr>
          <a:xfrm>
            <a:off x="1835696" y="404664"/>
            <a:ext cx="4464496" cy="1224136"/>
          </a:xfrm>
          <a:prstGeom prst="ellipse">
            <a:avLst/>
          </a:prstGeom>
          <a:gradFill>
            <a:gsLst>
              <a:gs pos="0">
                <a:srgbClr val="A7DCEF"/>
              </a:gs>
              <a:gs pos="46000">
                <a:srgbClr val="6DCDEB"/>
              </a:gs>
              <a:gs pos="100000">
                <a:srgbClr val="29839B"/>
              </a:gs>
            </a:gsLst>
            <a:path path="circle">
              <a:fillToRect l="50000" t="50000" r="50000" b="50000"/>
            </a:path>
            <a:tileRect/>
          </a:gradFill>
          <a:ln w="9525" cap="flat" cmpd="sng">
            <a:solidFill>
              <a:srgbClr val="55BBD6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600"/>
              <a:buFont typeface="Arial"/>
              <a:buNone/>
            </a:pPr>
            <a:r>
              <a:rPr lang="pl-PL" sz="1600" b="1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pl-PL" sz="1600" b="1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pl-PL" sz="2000" b="1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000"/>
              <a:buFont typeface="Arial"/>
              <a:buNone/>
            </a:pPr>
            <a:r>
              <a:rPr lang="pl-PL" sz="2000" b="1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Pozostałe zadania</a:t>
            </a:r>
            <a:endParaRPr sz="2000" b="1" i="0" u="none" strike="noStrike" cap="none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000"/>
              <a:buFont typeface="Arial"/>
              <a:buNone/>
            </a:pPr>
            <a:r>
              <a:rPr lang="pl-PL" sz="2000" b="1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entury Gothic"/>
              <a:buNone/>
            </a:pPr>
            <a:endParaRPr sz="1600" b="1" i="0" u="none" strike="noStrike" cap="none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3" name="Google Shape;1323;g34bb12cf471_2_664"/>
          <p:cNvSpPr/>
          <p:nvPr/>
        </p:nvSpPr>
        <p:spPr>
          <a:xfrm>
            <a:off x="1331912" y="765175"/>
            <a:ext cx="431800" cy="503237"/>
          </a:xfrm>
          <a:prstGeom prst="chevron">
            <a:avLst>
              <a:gd name="adj" fmla="val 10800"/>
            </a:avLst>
          </a:prstGeom>
          <a:solidFill>
            <a:schemeClr val="lt1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324" name="Google Shape;1324;g34bb12cf471_2_664"/>
          <p:cNvSpPr txBox="1"/>
          <p:nvPr/>
        </p:nvSpPr>
        <p:spPr>
          <a:xfrm>
            <a:off x="7885112" y="5445125"/>
            <a:ext cx="1008062" cy="1079500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rgbClr val="FFD25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325" name="Google Shape;1325;g34bb12cf471_2_664" descr="C:\Users\Dell\Desktop\SENIOR 2025\ROPS\zdjecia z ropsu do sprawozdania\424673423_7187650181301076_8420664032108457345_n.jpg"/>
          <p:cNvPicPr preferRelativeResize="0"/>
          <p:nvPr/>
        </p:nvPicPr>
        <p:blipFill rotWithShape="1">
          <a:blip r:embed="rId4">
            <a:alphaModFix/>
          </a:blip>
          <a:srcRect t="9150" r="-5640" b="10064"/>
          <a:stretch/>
        </p:blipFill>
        <p:spPr>
          <a:xfrm>
            <a:off x="7937500" y="5661025"/>
            <a:ext cx="882650" cy="674687"/>
          </a:xfrm>
          <a:prstGeom prst="rect">
            <a:avLst/>
          </a:prstGeom>
          <a:noFill/>
          <a:ln>
            <a:noFill/>
          </a:ln>
        </p:spPr>
      </p:pic>
      <p:sp>
        <p:nvSpPr>
          <p:cNvPr id="1326" name="Google Shape;1326;g34bb12cf471_2_664"/>
          <p:cNvSpPr/>
          <p:nvPr/>
        </p:nvSpPr>
        <p:spPr>
          <a:xfrm rot="-5400000">
            <a:off x="6877050" y="5516562"/>
            <a:ext cx="1079500" cy="936625"/>
          </a:xfrm>
          <a:prstGeom prst="triangle">
            <a:avLst>
              <a:gd name="adj" fmla="val 10680"/>
            </a:avLst>
          </a:prstGeom>
          <a:solidFill>
            <a:schemeClr val="accent1"/>
          </a:solidFill>
          <a:ln w="12700" cap="flat" cmpd="sng">
            <a:solidFill>
              <a:srgbClr val="FFD25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327" name="Google Shape;1327;g34bb12cf471_2_664"/>
          <p:cNvSpPr/>
          <p:nvPr/>
        </p:nvSpPr>
        <p:spPr>
          <a:xfrm>
            <a:off x="6808799" y="759272"/>
            <a:ext cx="1795649" cy="653504"/>
          </a:xfrm>
          <a:prstGeom prst="rect">
            <a:avLst/>
          </a:prstGeom>
          <a:gradFill>
            <a:gsLst>
              <a:gs pos="0">
                <a:srgbClr val="FFD390"/>
              </a:gs>
              <a:gs pos="46000">
                <a:srgbClr val="FFC33E"/>
              </a:gs>
              <a:gs pos="100000">
                <a:srgbClr val="CD8700"/>
              </a:gs>
            </a:gsLst>
            <a:path path="circle">
              <a:fillToRect l="50000" t="50000" r="50000" b="50000"/>
            </a:path>
            <a:tileRect/>
          </a:gradFill>
          <a:ln w="9525" cap="flat" cmpd="sng">
            <a:solidFill>
              <a:srgbClr val="FFB700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entury Gothic"/>
              <a:buNone/>
            </a:pPr>
            <a:endParaRPr sz="1200" b="1" i="0" u="none" strike="noStrike" cap="none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400"/>
              <a:buFont typeface="Arial"/>
              <a:buNone/>
            </a:pPr>
            <a:r>
              <a:rPr lang="pl-PL" sz="1400" b="1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1 x w roku</a:t>
            </a:r>
            <a:endParaRPr sz="14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entury Gothic"/>
              <a:buNone/>
            </a:pPr>
            <a:endParaRPr sz="1200" b="1" i="0" u="none" strike="noStrike" cap="none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8" name="Google Shape;1328;g34bb12cf471_2_664"/>
          <p:cNvSpPr/>
          <p:nvPr/>
        </p:nvSpPr>
        <p:spPr>
          <a:xfrm>
            <a:off x="6445250" y="908050"/>
            <a:ext cx="215900" cy="287337"/>
          </a:xfrm>
          <a:prstGeom prst="chevron">
            <a:avLst>
              <a:gd name="adj" fmla="val 10800"/>
            </a:avLst>
          </a:prstGeom>
          <a:solidFill>
            <a:schemeClr val="lt1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329" name="Google Shape;1329;g34bb12cf471_2_664"/>
          <p:cNvSpPr/>
          <p:nvPr/>
        </p:nvSpPr>
        <p:spPr>
          <a:xfrm>
            <a:off x="6157912" y="908050"/>
            <a:ext cx="215900" cy="287337"/>
          </a:xfrm>
          <a:prstGeom prst="chevron">
            <a:avLst>
              <a:gd name="adj" fmla="val 10800"/>
            </a:avLst>
          </a:prstGeom>
          <a:solidFill>
            <a:schemeClr val="lt1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330" name="Google Shape;1330;g34bb12cf471_2_664"/>
          <p:cNvSpPr/>
          <p:nvPr/>
        </p:nvSpPr>
        <p:spPr>
          <a:xfrm>
            <a:off x="5868987" y="908050"/>
            <a:ext cx="217487" cy="287337"/>
          </a:xfrm>
          <a:prstGeom prst="chevron">
            <a:avLst>
              <a:gd name="adj" fmla="val 10800"/>
            </a:avLst>
          </a:prstGeom>
          <a:solidFill>
            <a:schemeClr val="lt1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331" name="Google Shape;1331;g34bb12cf471_2_664"/>
          <p:cNvSpPr txBox="1"/>
          <p:nvPr/>
        </p:nvSpPr>
        <p:spPr>
          <a:xfrm>
            <a:off x="683568" y="5662989"/>
            <a:ext cx="8496944" cy="64633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D05D"/>
              </a:buClr>
              <a:buSzPts val="3600"/>
              <a:buFont typeface="Century Gothic"/>
              <a:buNone/>
            </a:pPr>
            <a:r>
              <a:rPr lang="pl-PL" sz="3600" b="0" i="0" u="none" strike="noStrike" cap="none" dirty="0">
                <a:solidFill>
                  <a:srgbClr val="FFD05D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PACZKI DLA SENIORÓW 70+</a:t>
            </a:r>
            <a:endParaRPr sz="3600" b="0" i="0" u="none" strike="noStrike" cap="none" dirty="0">
              <a:solidFill>
                <a:srgbClr val="FFD05D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332" name="Google Shape;1332;g34bb12cf471_2_664" descr="C:\Users\Dell\Desktop\SENIOR 2025\ROPS\zdjecia z ropsu do sprawozdania\B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643437" y="1700212"/>
            <a:ext cx="1914525" cy="3600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3" name="Google Shape;1333;g34bb12cf471_2_664" descr="C:\Users\Dell\Desktop\SENIOR 2025\ROPS\zdjecia z ropsu do sprawozdania\F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516687" y="1700212"/>
            <a:ext cx="2627312" cy="3600450"/>
          </a:xfrm>
          <a:prstGeom prst="rect">
            <a:avLst/>
          </a:prstGeom>
          <a:noFill/>
          <a:ln>
            <a:noFill/>
          </a:ln>
        </p:spPr>
      </p:pic>
      <p:sp>
        <p:nvSpPr>
          <p:cNvPr id="1334" name="Google Shape;1334;g34bb12cf471_2_664"/>
          <p:cNvSpPr/>
          <p:nvPr/>
        </p:nvSpPr>
        <p:spPr>
          <a:xfrm>
            <a:off x="1194406" y="4947794"/>
            <a:ext cx="1795649" cy="653504"/>
          </a:xfrm>
          <a:prstGeom prst="rect">
            <a:avLst/>
          </a:prstGeom>
          <a:gradFill>
            <a:gsLst>
              <a:gs pos="0">
                <a:srgbClr val="FFD390"/>
              </a:gs>
              <a:gs pos="46000">
                <a:srgbClr val="FFC33E"/>
              </a:gs>
              <a:gs pos="100000">
                <a:srgbClr val="CD8700"/>
              </a:gs>
            </a:gsLst>
            <a:path path="circle">
              <a:fillToRect l="50000" t="50000" r="50000" b="50000"/>
            </a:path>
            <a:tileRect/>
          </a:gradFill>
          <a:ln w="9525" cap="flat" cmpd="sng">
            <a:solidFill>
              <a:srgbClr val="FFB700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entury Gothic"/>
              <a:buNone/>
            </a:pPr>
            <a:endParaRPr sz="1200" b="1" i="0" u="none" strike="noStrike" cap="none" dirty="0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200"/>
              <a:buFont typeface="Arial"/>
              <a:buNone/>
            </a:pPr>
            <a:r>
              <a:rPr lang="pl-PL" sz="1200" b="1" i="0" u="none" strike="noStrike" cap="none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Liczba wydanych paczek</a:t>
            </a:r>
            <a:r>
              <a:rPr lang="pl-PL" sz="1600" b="1" i="0" u="none" strike="noStrike" cap="none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200"/>
              <a:buFont typeface="Arial"/>
              <a:buNone/>
            </a:pPr>
            <a:r>
              <a:rPr lang="pl-PL" sz="1600" b="1" i="0" u="none" strike="noStrike" cap="none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pl-PL" sz="1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800 </a:t>
            </a:r>
            <a:endParaRPr sz="18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entury Gothic"/>
              <a:buNone/>
            </a:pPr>
            <a:endParaRPr sz="1200" b="1" i="0" u="none" strike="noStrike" cap="none" dirty="0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5" name="Google Shape;1335;g34bb12cf471_2_664"/>
          <p:cNvSpPr/>
          <p:nvPr/>
        </p:nvSpPr>
        <p:spPr>
          <a:xfrm>
            <a:off x="827087" y="5084762"/>
            <a:ext cx="215900" cy="287337"/>
          </a:xfrm>
          <a:prstGeom prst="chevron">
            <a:avLst>
              <a:gd name="adj" fmla="val 10800"/>
            </a:avLst>
          </a:prstGeom>
          <a:solidFill>
            <a:schemeClr val="lt1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336" name="Google Shape;1336;g34bb12cf471_2_664"/>
          <p:cNvSpPr/>
          <p:nvPr/>
        </p:nvSpPr>
        <p:spPr>
          <a:xfrm>
            <a:off x="539750" y="5084762"/>
            <a:ext cx="215900" cy="287337"/>
          </a:xfrm>
          <a:prstGeom prst="chevron">
            <a:avLst>
              <a:gd name="adj" fmla="val 10800"/>
            </a:avLst>
          </a:prstGeom>
          <a:solidFill>
            <a:schemeClr val="lt1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337" name="Google Shape;1337;g34bb12cf471_2_664"/>
          <p:cNvSpPr/>
          <p:nvPr/>
        </p:nvSpPr>
        <p:spPr>
          <a:xfrm>
            <a:off x="250825" y="5084762"/>
            <a:ext cx="217487" cy="287337"/>
          </a:xfrm>
          <a:prstGeom prst="chevron">
            <a:avLst>
              <a:gd name="adj" fmla="val 10800"/>
            </a:avLst>
          </a:prstGeom>
          <a:solidFill>
            <a:schemeClr val="lt1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" name="Google Shape;1335;g34bb12cf471_2_664">
            <a:extLst>
              <a:ext uri="{FF2B5EF4-FFF2-40B4-BE49-F238E27FC236}">
                <a16:creationId xmlns:a16="http://schemas.microsoft.com/office/drawing/2014/main" xmlns="" id="{322C9F66-C225-DB4B-EDEA-CE3963480ACA}"/>
              </a:ext>
            </a:extLst>
          </p:cNvPr>
          <p:cNvSpPr/>
          <p:nvPr/>
        </p:nvSpPr>
        <p:spPr>
          <a:xfrm>
            <a:off x="3168575" y="5103018"/>
            <a:ext cx="215900" cy="287337"/>
          </a:xfrm>
          <a:prstGeom prst="chevron">
            <a:avLst>
              <a:gd name="adj" fmla="val 10800"/>
            </a:avLst>
          </a:prstGeom>
          <a:solidFill>
            <a:schemeClr val="lt1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" name="Google Shape;1335;g34bb12cf471_2_664">
            <a:extLst>
              <a:ext uri="{FF2B5EF4-FFF2-40B4-BE49-F238E27FC236}">
                <a16:creationId xmlns:a16="http://schemas.microsoft.com/office/drawing/2014/main" xmlns="" id="{C66E2CF9-5A1A-D09E-F2AF-E7159B429729}"/>
              </a:ext>
            </a:extLst>
          </p:cNvPr>
          <p:cNvSpPr/>
          <p:nvPr/>
        </p:nvSpPr>
        <p:spPr>
          <a:xfrm>
            <a:off x="3490912" y="5105718"/>
            <a:ext cx="215900" cy="287337"/>
          </a:xfrm>
          <a:prstGeom prst="chevron">
            <a:avLst>
              <a:gd name="adj" fmla="val 10800"/>
            </a:avLst>
          </a:prstGeom>
          <a:solidFill>
            <a:schemeClr val="lt1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" name="Google Shape;1335;g34bb12cf471_2_664">
            <a:extLst>
              <a:ext uri="{FF2B5EF4-FFF2-40B4-BE49-F238E27FC236}">
                <a16:creationId xmlns:a16="http://schemas.microsoft.com/office/drawing/2014/main" xmlns="" id="{6B581E40-7581-B172-4493-EA300C098FD5}"/>
              </a:ext>
            </a:extLst>
          </p:cNvPr>
          <p:cNvSpPr/>
          <p:nvPr/>
        </p:nvSpPr>
        <p:spPr>
          <a:xfrm>
            <a:off x="3854595" y="5123051"/>
            <a:ext cx="215900" cy="287337"/>
          </a:xfrm>
          <a:prstGeom prst="chevron">
            <a:avLst>
              <a:gd name="adj" fmla="val 10800"/>
            </a:avLst>
          </a:prstGeom>
          <a:solidFill>
            <a:schemeClr val="lt1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" name="Google Shape;1334;g34bb12cf471_2_664">
            <a:extLst>
              <a:ext uri="{FF2B5EF4-FFF2-40B4-BE49-F238E27FC236}">
                <a16:creationId xmlns:a16="http://schemas.microsoft.com/office/drawing/2014/main" xmlns="" id="{3D535711-03F5-786C-9776-B2818786CB9C}"/>
              </a:ext>
            </a:extLst>
          </p:cNvPr>
          <p:cNvSpPr/>
          <p:nvPr/>
        </p:nvSpPr>
        <p:spPr>
          <a:xfrm>
            <a:off x="4358298" y="4967304"/>
            <a:ext cx="1795649" cy="653504"/>
          </a:xfrm>
          <a:prstGeom prst="rect">
            <a:avLst/>
          </a:prstGeom>
          <a:gradFill>
            <a:gsLst>
              <a:gs pos="0">
                <a:srgbClr val="FFD390"/>
              </a:gs>
              <a:gs pos="46000">
                <a:srgbClr val="FFC33E"/>
              </a:gs>
              <a:gs pos="100000">
                <a:srgbClr val="CD8700"/>
              </a:gs>
            </a:gsLst>
            <a:path path="circle">
              <a:fillToRect l="50000" t="50000" r="50000" b="50000"/>
            </a:path>
            <a:tileRect/>
          </a:gradFill>
          <a:ln w="9525" cap="flat" cmpd="sng">
            <a:solidFill>
              <a:srgbClr val="FFB700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entury Gothic"/>
              <a:buNone/>
            </a:pPr>
            <a:endParaRPr sz="1200" b="1" i="0" u="none" strike="noStrike" cap="none" dirty="0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200"/>
              <a:buFont typeface="Arial"/>
              <a:buNone/>
            </a:pPr>
            <a:r>
              <a:rPr lang="pl-PL" sz="1200" b="1" dirty="0">
                <a:solidFill>
                  <a:srgbClr val="0070C0"/>
                </a:solidFill>
              </a:rPr>
              <a:t>Koszt: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200"/>
              <a:buFont typeface="Arial"/>
              <a:buNone/>
            </a:pPr>
            <a:r>
              <a:rPr lang="pl-PL" sz="1800" b="1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59.880,27 zł</a:t>
            </a:r>
            <a:endParaRPr sz="1800" b="1" i="0" u="none" strike="noStrike" cap="none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entury Gothic"/>
              <a:buNone/>
            </a:pPr>
            <a:endParaRPr sz="1200" b="1" i="0" u="none" strike="noStrike" cap="none" dirty="0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4"/>
          <p:cNvSpPr/>
          <p:nvPr/>
        </p:nvSpPr>
        <p:spPr>
          <a:xfrm>
            <a:off x="374828" y="2276872"/>
            <a:ext cx="1800199" cy="576064"/>
          </a:xfrm>
          <a:prstGeom prst="ellipse">
            <a:avLst/>
          </a:prstGeom>
          <a:gradFill>
            <a:gsLst>
              <a:gs pos="0">
                <a:srgbClr val="FFD390"/>
              </a:gs>
              <a:gs pos="46000">
                <a:srgbClr val="FFC33E"/>
              </a:gs>
              <a:gs pos="100000">
                <a:srgbClr val="CD8700"/>
              </a:gs>
            </a:gsLst>
            <a:path path="circle">
              <a:fillToRect l="50000" t="50000" r="50000" b="50000"/>
            </a:path>
            <a:tileRect/>
          </a:gradFill>
          <a:ln w="9525" cap="flat" cmpd="sng">
            <a:solidFill>
              <a:srgbClr val="FFB700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pl-PL"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Pomoc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pl-PL"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finansowa</a:t>
            </a:r>
            <a:endParaRPr/>
          </a:p>
        </p:txBody>
      </p:sp>
      <p:sp>
        <p:nvSpPr>
          <p:cNvPr id="180" name="Google Shape;180;p4"/>
          <p:cNvSpPr/>
          <p:nvPr/>
        </p:nvSpPr>
        <p:spPr>
          <a:xfrm>
            <a:off x="1979713" y="2852936"/>
            <a:ext cx="1800199" cy="576064"/>
          </a:xfrm>
          <a:prstGeom prst="ellipse">
            <a:avLst/>
          </a:prstGeom>
          <a:gradFill>
            <a:gsLst>
              <a:gs pos="0">
                <a:srgbClr val="F3F3F3"/>
              </a:gs>
              <a:gs pos="34000">
                <a:srgbClr val="EFEFEF"/>
              </a:gs>
              <a:gs pos="100000">
                <a:srgbClr val="A8A8A8"/>
              </a:gs>
            </a:gsLst>
            <a:path path="circle">
              <a:fillToRect l="50000" t="50000" r="50000" b="50000"/>
            </a:path>
            <a:tileRect/>
          </a:gra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63500" dist="25400" dir="14700000" algn="t" rotWithShape="0">
              <a:srgbClr val="000000">
                <a:alpha val="4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entury Gothic"/>
              <a:buNone/>
            </a:pPr>
            <a:endParaRPr sz="14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pl-PL" sz="14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Usługi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pl-PL" sz="14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opiekuńcze  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entury Gothic"/>
              <a:buNone/>
            </a:pPr>
            <a:endParaRPr sz="12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" name="Google Shape;181;p4"/>
          <p:cNvSpPr/>
          <p:nvPr/>
        </p:nvSpPr>
        <p:spPr>
          <a:xfrm>
            <a:off x="5508104" y="2852936"/>
            <a:ext cx="1800199" cy="576064"/>
          </a:xfrm>
          <a:prstGeom prst="ellipse">
            <a:avLst/>
          </a:prstGeom>
          <a:gradFill>
            <a:gsLst>
              <a:gs pos="0">
                <a:srgbClr val="EDA0A0"/>
              </a:gs>
              <a:gs pos="46000">
                <a:srgbClr val="E95F5D"/>
              </a:gs>
              <a:gs pos="100000">
                <a:srgbClr val="9B1614"/>
              </a:gs>
            </a:gsLst>
            <a:path path="circle">
              <a:fillToRect l="50000" t="50000" r="50000" b="50000"/>
            </a:path>
            <a:tileRect/>
          </a:gradFill>
          <a:ln w="9525" cap="flat" cmpd="sng">
            <a:solidFill>
              <a:srgbClr val="D23B3A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pl-PL"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Realizowane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pl-PL"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projekty </a:t>
            </a:r>
            <a:endParaRPr/>
          </a:p>
        </p:txBody>
      </p:sp>
      <p:sp>
        <p:nvSpPr>
          <p:cNvPr id="182" name="Google Shape;182;p4"/>
          <p:cNvSpPr/>
          <p:nvPr/>
        </p:nvSpPr>
        <p:spPr>
          <a:xfrm>
            <a:off x="3779914" y="3284984"/>
            <a:ext cx="1800198" cy="576064"/>
          </a:xfrm>
          <a:prstGeom prst="ellipse">
            <a:avLst/>
          </a:prstGeom>
          <a:gradFill>
            <a:gsLst>
              <a:gs pos="0">
                <a:srgbClr val="AEE0B0"/>
              </a:gs>
              <a:gs pos="46000">
                <a:srgbClr val="7BD37D"/>
              </a:gs>
              <a:gs pos="100000">
                <a:srgbClr val="378638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Klub Senior+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-PL"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Świetlica środowiskowa </a:t>
            </a:r>
            <a:endParaRPr/>
          </a:p>
        </p:txBody>
      </p:sp>
      <p:sp>
        <p:nvSpPr>
          <p:cNvPr id="183" name="Google Shape;183;p4"/>
          <p:cNvSpPr/>
          <p:nvPr/>
        </p:nvSpPr>
        <p:spPr>
          <a:xfrm>
            <a:off x="7092280" y="2348880"/>
            <a:ext cx="1800199" cy="576064"/>
          </a:xfrm>
          <a:prstGeom prst="ellipse">
            <a:avLst/>
          </a:prstGeom>
          <a:gradFill>
            <a:gsLst>
              <a:gs pos="0">
                <a:srgbClr val="A7DCEF"/>
              </a:gs>
              <a:gs pos="46000">
                <a:srgbClr val="6DCDEB"/>
              </a:gs>
              <a:gs pos="100000">
                <a:srgbClr val="29839B"/>
              </a:gs>
            </a:gsLst>
            <a:path path="circle">
              <a:fillToRect l="50000" t="50000" r="50000" b="50000"/>
            </a:path>
            <a:tileRect/>
          </a:gradFill>
          <a:ln w="9525" cap="flat" cmpd="sng">
            <a:solidFill>
              <a:srgbClr val="55BBD6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pl-PL"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Pozostałe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pl-PL"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zadania</a:t>
            </a:r>
            <a:endParaRPr sz="14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4" name="Google Shape;184;p4"/>
          <p:cNvSpPr/>
          <p:nvPr/>
        </p:nvSpPr>
        <p:spPr>
          <a:xfrm>
            <a:off x="914102" y="4917157"/>
            <a:ext cx="2184400" cy="600075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F1FDF1"/>
              </a:gs>
              <a:gs pos="34000">
                <a:srgbClr val="ECFBEC"/>
              </a:gs>
              <a:gs pos="100000">
                <a:srgbClr val="A8E6AA"/>
              </a:gs>
            </a:gsLst>
            <a:path path="circle">
              <a:fillToRect l="50000" t="50000" r="50000" b="50000"/>
            </a:path>
            <a:tileRect/>
          </a:gradFill>
          <a:ln w="9525" cap="flat" cmpd="sng">
            <a:solidFill>
              <a:srgbClr val="63BE65"/>
            </a:solidFill>
            <a:prstDash val="solid"/>
            <a:round/>
            <a:headEnd type="none" w="sm" len="sm"/>
            <a:tailEnd type="none" w="sm" len="sm"/>
          </a:ln>
          <a:effectLst>
            <a:outerShdw blurRad="63500" dist="25400" dir="14700000" algn="t" rotWithShape="0">
              <a:srgbClr val="000000">
                <a:alpha val="4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200"/>
              <a:buFont typeface="Arial"/>
              <a:buNone/>
            </a:pPr>
            <a:r>
              <a:rPr lang="pl-PL" sz="1200" b="1" i="0" u="none" strike="noStrike" cap="none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zadania własne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200"/>
              <a:buFont typeface="Arial"/>
              <a:buNone/>
            </a:pPr>
            <a:r>
              <a:rPr lang="pl-PL" sz="1200" b="1" i="0" u="none" strike="noStrike" cap="none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finansowe z budżetu gminy</a:t>
            </a:r>
            <a:endParaRPr dirty="0"/>
          </a:p>
        </p:txBody>
      </p:sp>
      <p:sp>
        <p:nvSpPr>
          <p:cNvPr id="185" name="Google Shape;185;p4"/>
          <p:cNvSpPr/>
          <p:nvPr/>
        </p:nvSpPr>
        <p:spPr>
          <a:xfrm>
            <a:off x="914102" y="4058245"/>
            <a:ext cx="2184400" cy="601662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EFFCFF"/>
              </a:gs>
              <a:gs pos="34000">
                <a:srgbClr val="EBFAFF"/>
              </a:gs>
              <a:gs pos="100000">
                <a:srgbClr val="9EE0F8"/>
              </a:gs>
            </a:gsLst>
            <a:path path="circle">
              <a:fillToRect l="50000" t="50000" r="50000" b="50000"/>
            </a:path>
            <a:tileRect/>
          </a:gradFill>
          <a:ln w="9525" cap="flat" cmpd="sng">
            <a:solidFill>
              <a:srgbClr val="55BBD6"/>
            </a:solidFill>
            <a:prstDash val="solid"/>
            <a:round/>
            <a:headEnd type="none" w="sm" len="sm"/>
            <a:tailEnd type="none" w="sm" len="sm"/>
          </a:ln>
          <a:effectLst>
            <a:outerShdw blurRad="63500" dist="25400" dir="14700000" algn="t" rotWithShape="0">
              <a:srgbClr val="000000">
                <a:alpha val="4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200"/>
              <a:buFont typeface="Arial"/>
              <a:buNone/>
            </a:pPr>
            <a:r>
              <a:rPr lang="pl-PL" sz="1200" b="1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zadania zlecone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200"/>
              <a:buFont typeface="Arial"/>
              <a:buNone/>
            </a:pPr>
            <a:r>
              <a:rPr lang="pl-PL" sz="1200" b="1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finansowane z budżetu państwa</a:t>
            </a:r>
            <a:endParaRPr/>
          </a:p>
        </p:txBody>
      </p:sp>
      <p:sp>
        <p:nvSpPr>
          <p:cNvPr id="186" name="Google Shape;186;p4"/>
          <p:cNvSpPr/>
          <p:nvPr/>
        </p:nvSpPr>
        <p:spPr>
          <a:xfrm>
            <a:off x="922040" y="5793382"/>
            <a:ext cx="2209800" cy="515938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FFF1EB"/>
              </a:gs>
              <a:gs pos="34000">
                <a:srgbClr val="FFEEE7"/>
              </a:gs>
              <a:gs pos="100000">
                <a:srgbClr val="FFB290"/>
              </a:gs>
            </a:gsLst>
            <a:path path="circle">
              <a:fillToRect l="50000" t="50000" r="50000" b="50000"/>
            </a:path>
            <a:tileRect/>
          </a:gradFill>
          <a:ln w="9525" cap="flat" cmpd="sng">
            <a:solidFill>
              <a:srgbClr val="F78141"/>
            </a:solidFill>
            <a:prstDash val="solid"/>
            <a:round/>
            <a:headEnd type="none" w="sm" len="sm"/>
            <a:tailEnd type="none" w="sm" len="sm"/>
          </a:ln>
          <a:effectLst>
            <a:outerShdw blurRad="63500" dist="25400" dir="14700000" algn="t" rotWithShape="0">
              <a:srgbClr val="000000">
                <a:alpha val="4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200"/>
              <a:buFont typeface="Arial"/>
              <a:buNone/>
            </a:pPr>
            <a:r>
              <a:rPr lang="pl-PL" sz="1200" b="1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dotacja + środki własne </a:t>
            </a:r>
            <a:endParaRPr/>
          </a:p>
        </p:txBody>
      </p:sp>
      <p:sp>
        <p:nvSpPr>
          <p:cNvPr id="187" name="Google Shape;187;p4"/>
          <p:cNvSpPr txBox="1"/>
          <p:nvPr/>
        </p:nvSpPr>
        <p:spPr>
          <a:xfrm>
            <a:off x="7596187" y="5300662"/>
            <a:ext cx="1296987" cy="1190625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rgbClr val="FFD25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88" name="Google Shape;188;p4" descr="C:\Users\Dell\Desktop\SENIOR 2025\ROPS\zdjecia z ropsu do sprawozdania\424673423_7187650181301076_8420664032108457345_n.jpg"/>
          <p:cNvPicPr preferRelativeResize="0"/>
          <p:nvPr/>
        </p:nvPicPr>
        <p:blipFill rotWithShape="1">
          <a:blip r:embed="rId3">
            <a:alphaModFix/>
          </a:blip>
          <a:srcRect t="9150" r="-5640" b="10064"/>
          <a:stretch/>
        </p:blipFill>
        <p:spPr>
          <a:xfrm>
            <a:off x="7640637" y="5445125"/>
            <a:ext cx="1179512" cy="901700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4"/>
          <p:cNvSpPr/>
          <p:nvPr/>
        </p:nvSpPr>
        <p:spPr>
          <a:xfrm rot="-5400000">
            <a:off x="6489700" y="5399087"/>
            <a:ext cx="1190625" cy="993775"/>
          </a:xfrm>
          <a:prstGeom prst="triangle">
            <a:avLst>
              <a:gd name="adj" fmla="val 10680"/>
            </a:avLst>
          </a:prstGeom>
          <a:solidFill>
            <a:schemeClr val="accent1"/>
          </a:solidFill>
          <a:ln w="12700" cap="flat" cmpd="sng">
            <a:solidFill>
              <a:srgbClr val="FFD25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90" name="Google Shape;190;p4"/>
          <p:cNvSpPr txBox="1"/>
          <p:nvPr/>
        </p:nvSpPr>
        <p:spPr>
          <a:xfrm>
            <a:off x="3677940" y="4730960"/>
            <a:ext cx="3155282" cy="70784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D05D"/>
              </a:buClr>
              <a:buSzPts val="4000"/>
              <a:buFont typeface="Century Gothic"/>
              <a:buNone/>
            </a:pPr>
            <a:r>
              <a:rPr lang="pl-PL" sz="4000" b="0" i="0" u="none" strike="noStrike" cap="none" dirty="0">
                <a:solidFill>
                  <a:srgbClr val="FFD05D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ZADANIA</a:t>
            </a:r>
            <a:endParaRPr dirty="0"/>
          </a:p>
        </p:txBody>
      </p:sp>
      <p:sp>
        <p:nvSpPr>
          <p:cNvPr id="191" name="Google Shape;191;p4"/>
          <p:cNvSpPr txBox="1"/>
          <p:nvPr/>
        </p:nvSpPr>
        <p:spPr>
          <a:xfrm>
            <a:off x="1063451" y="116632"/>
            <a:ext cx="6892925" cy="15121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/>
          <a:p>
            <a:pPr marL="484632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351"/>
              </a:buClr>
              <a:buSzPct val="100000"/>
              <a:buFont typeface="Arial"/>
              <a:buNone/>
            </a:pPr>
            <a:r>
              <a:rPr lang="pl-PL" sz="2400" b="0" i="0" u="none" strike="noStrike" cap="none">
                <a:solidFill>
                  <a:srgbClr val="FFC35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pl-PL" sz="2400" b="0" i="0" u="none" strike="noStrike" cap="none">
                <a:solidFill>
                  <a:srgbClr val="FFC35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pl-PL" sz="29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Miejsko-Gminny Ośrodek Pomocy Społecznej w Czerniejewie </a:t>
            </a:r>
            <a:endParaRPr/>
          </a:p>
        </p:txBody>
      </p:sp>
      <p:sp>
        <p:nvSpPr>
          <p:cNvPr id="192" name="Google Shape;192;p4"/>
          <p:cNvSpPr/>
          <p:nvPr/>
        </p:nvSpPr>
        <p:spPr>
          <a:xfrm rot="5400000">
            <a:off x="107156" y="188118"/>
            <a:ext cx="865187" cy="720725"/>
          </a:xfrm>
          <a:prstGeom prst="triangle">
            <a:avLst>
              <a:gd name="adj" fmla="val 10680"/>
            </a:avLst>
          </a:prstGeom>
          <a:solidFill>
            <a:schemeClr val="accent1"/>
          </a:solidFill>
          <a:ln w="12700" cap="flat" cmpd="sng">
            <a:solidFill>
              <a:srgbClr val="FFD25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93" name="Google Shape;193;p4"/>
          <p:cNvSpPr txBox="1"/>
          <p:nvPr/>
        </p:nvSpPr>
        <p:spPr>
          <a:xfrm>
            <a:off x="899592" y="332656"/>
            <a:ext cx="1008112" cy="40011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D05D"/>
              </a:buClr>
              <a:buSzPts val="2000"/>
              <a:buFont typeface="Century Gothic"/>
              <a:buNone/>
            </a:pPr>
            <a:r>
              <a:rPr lang="pl-PL" sz="2000" b="0" i="0" u="none" strike="noStrike" cap="none">
                <a:solidFill>
                  <a:srgbClr val="FFD05D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2024</a:t>
            </a:r>
            <a:endParaRPr/>
          </a:p>
        </p:txBody>
      </p:sp>
      <p:cxnSp>
        <p:nvCxnSpPr>
          <p:cNvPr id="194" name="Google Shape;194;p4"/>
          <p:cNvCxnSpPr/>
          <p:nvPr/>
        </p:nvCxnSpPr>
        <p:spPr>
          <a:xfrm flipH="1">
            <a:off x="1908175" y="1700212"/>
            <a:ext cx="576262" cy="433387"/>
          </a:xfrm>
          <a:prstGeom prst="straightConnector1">
            <a:avLst/>
          </a:prstGeom>
          <a:noFill/>
          <a:ln w="9525" cap="flat" cmpd="sng">
            <a:solidFill>
              <a:srgbClr val="FFB800"/>
            </a:solidFill>
            <a:prstDash val="solid"/>
            <a:miter lim="800000"/>
            <a:headEnd type="none" w="med" len="med"/>
            <a:tailEnd type="stealth" w="med" len="med"/>
          </a:ln>
        </p:spPr>
      </p:cxnSp>
      <p:cxnSp>
        <p:nvCxnSpPr>
          <p:cNvPr id="195" name="Google Shape;195;p4"/>
          <p:cNvCxnSpPr/>
          <p:nvPr/>
        </p:nvCxnSpPr>
        <p:spPr>
          <a:xfrm>
            <a:off x="7308850" y="1628775"/>
            <a:ext cx="503237" cy="504825"/>
          </a:xfrm>
          <a:prstGeom prst="straightConnector1">
            <a:avLst/>
          </a:prstGeom>
          <a:noFill/>
          <a:ln w="9525" cap="flat" cmpd="sng">
            <a:solidFill>
              <a:srgbClr val="FFB800"/>
            </a:solidFill>
            <a:prstDash val="solid"/>
            <a:miter lim="800000"/>
            <a:headEnd type="none" w="med" len="med"/>
            <a:tailEnd type="stealth" w="med" len="med"/>
          </a:ln>
        </p:spPr>
      </p:cxnSp>
      <p:cxnSp>
        <p:nvCxnSpPr>
          <p:cNvPr id="196" name="Google Shape;196;p4"/>
          <p:cNvCxnSpPr/>
          <p:nvPr/>
        </p:nvCxnSpPr>
        <p:spPr>
          <a:xfrm flipH="1">
            <a:off x="2987675" y="1916112"/>
            <a:ext cx="288925" cy="649287"/>
          </a:xfrm>
          <a:prstGeom prst="straightConnector1">
            <a:avLst/>
          </a:prstGeom>
          <a:noFill/>
          <a:ln w="9525" cap="flat" cmpd="sng">
            <a:solidFill>
              <a:srgbClr val="FFB800"/>
            </a:solidFill>
            <a:prstDash val="solid"/>
            <a:miter lim="800000"/>
            <a:headEnd type="none" w="med" len="med"/>
            <a:tailEnd type="stealth" w="med" len="med"/>
          </a:ln>
        </p:spPr>
      </p:cxnSp>
      <p:cxnSp>
        <p:nvCxnSpPr>
          <p:cNvPr id="197" name="Google Shape;197;p4"/>
          <p:cNvCxnSpPr/>
          <p:nvPr/>
        </p:nvCxnSpPr>
        <p:spPr>
          <a:xfrm>
            <a:off x="4572000" y="2060575"/>
            <a:ext cx="0" cy="720725"/>
          </a:xfrm>
          <a:prstGeom prst="straightConnector1">
            <a:avLst/>
          </a:prstGeom>
          <a:noFill/>
          <a:ln w="9525" cap="flat" cmpd="sng">
            <a:solidFill>
              <a:srgbClr val="FFB800"/>
            </a:solidFill>
            <a:prstDash val="solid"/>
            <a:miter lim="800000"/>
            <a:headEnd type="none" w="med" len="med"/>
            <a:tailEnd type="stealth" w="med" len="med"/>
          </a:ln>
        </p:spPr>
      </p:cxnSp>
      <p:cxnSp>
        <p:nvCxnSpPr>
          <p:cNvPr id="198" name="Google Shape;198;p4"/>
          <p:cNvCxnSpPr/>
          <p:nvPr/>
        </p:nvCxnSpPr>
        <p:spPr>
          <a:xfrm>
            <a:off x="5867400" y="1916112"/>
            <a:ext cx="217487" cy="649287"/>
          </a:xfrm>
          <a:prstGeom prst="straightConnector1">
            <a:avLst/>
          </a:prstGeom>
          <a:noFill/>
          <a:ln w="9525" cap="flat" cmpd="sng">
            <a:solidFill>
              <a:srgbClr val="FFB800"/>
            </a:solidFill>
            <a:prstDash val="solid"/>
            <a:miter lim="800000"/>
            <a:headEnd type="none" w="med" len="med"/>
            <a:tailEnd type="stealth" w="med" len="med"/>
          </a:ln>
        </p:spPr>
      </p:cxnSp>
      <p:sp>
        <p:nvSpPr>
          <p:cNvPr id="199" name="Google Shape;199;p4">
            <a:hlinkClick r:id="" action="ppaction://hlinkshowjump?jump=nextslide"/>
          </p:cNvPr>
          <p:cNvSpPr/>
          <p:nvPr/>
        </p:nvSpPr>
        <p:spPr>
          <a:xfrm>
            <a:off x="395536" y="4221088"/>
            <a:ext cx="288032" cy="28803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  <a:moveTo>
                  <a:pt x="105000" y="60000"/>
                </a:moveTo>
                <a:lnTo>
                  <a:pt x="15000" y="15000"/>
                </a:lnTo>
                <a:lnTo>
                  <a:pt x="15000" y="105000"/>
                </a:lnTo>
                <a:close/>
              </a:path>
              <a:path w="120000" h="120000" fill="darken" extrusionOk="0">
                <a:moveTo>
                  <a:pt x="105000" y="60000"/>
                </a:moveTo>
                <a:lnTo>
                  <a:pt x="15000" y="15000"/>
                </a:lnTo>
                <a:lnTo>
                  <a:pt x="15000" y="105000"/>
                </a:lnTo>
                <a:close/>
              </a:path>
              <a:path w="120000" h="120000" fill="none" extrusionOk="0">
                <a:moveTo>
                  <a:pt x="105000" y="60000"/>
                </a:moveTo>
                <a:lnTo>
                  <a:pt x="15000" y="105000"/>
                </a:lnTo>
                <a:lnTo>
                  <a:pt x="15000" y="15000"/>
                </a:lnTo>
                <a:close/>
              </a:path>
              <a:path w="120000" h="120000" fill="none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gradFill>
            <a:gsLst>
              <a:gs pos="0">
                <a:srgbClr val="EFFCFF"/>
              </a:gs>
              <a:gs pos="34000">
                <a:srgbClr val="EBFAFF"/>
              </a:gs>
              <a:gs pos="100000">
                <a:srgbClr val="9EE0F8"/>
              </a:gs>
            </a:gsLst>
            <a:path path="circle">
              <a:fillToRect l="50000" t="50000" r="50000" b="50000"/>
            </a:path>
            <a:tileRect/>
          </a:gradFill>
          <a:ln w="9525" cap="flat" cmpd="sng">
            <a:solidFill>
              <a:srgbClr val="55BBD6"/>
            </a:solidFill>
            <a:prstDash val="solid"/>
            <a:round/>
            <a:headEnd type="none" w="sm" len="sm"/>
            <a:tailEnd type="none" w="sm" len="sm"/>
          </a:ln>
          <a:effectLst>
            <a:outerShdw blurRad="63500" dist="25400" dir="14700000" algn="t" rotWithShape="0">
              <a:srgbClr val="000000">
                <a:alpha val="4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entury Gothic"/>
              <a:buNone/>
            </a:pPr>
            <a:endParaRPr sz="1800" b="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0" name="Google Shape;200;p4">
            <a:hlinkClick r:id="" action="ppaction://hlinkshowjump?jump=nextslide"/>
          </p:cNvPr>
          <p:cNvSpPr/>
          <p:nvPr/>
        </p:nvSpPr>
        <p:spPr>
          <a:xfrm>
            <a:off x="395536" y="5085184"/>
            <a:ext cx="288032" cy="28803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  <a:moveTo>
                  <a:pt x="105000" y="60000"/>
                </a:moveTo>
                <a:lnTo>
                  <a:pt x="15000" y="15000"/>
                </a:lnTo>
                <a:lnTo>
                  <a:pt x="15000" y="105000"/>
                </a:lnTo>
                <a:close/>
              </a:path>
              <a:path w="120000" h="120000" fill="darken" extrusionOk="0">
                <a:moveTo>
                  <a:pt x="105000" y="60000"/>
                </a:moveTo>
                <a:lnTo>
                  <a:pt x="15000" y="15000"/>
                </a:lnTo>
                <a:lnTo>
                  <a:pt x="15000" y="105000"/>
                </a:lnTo>
                <a:close/>
              </a:path>
              <a:path w="120000" h="120000" fill="none" extrusionOk="0">
                <a:moveTo>
                  <a:pt x="105000" y="60000"/>
                </a:moveTo>
                <a:lnTo>
                  <a:pt x="15000" y="105000"/>
                </a:lnTo>
                <a:lnTo>
                  <a:pt x="15000" y="15000"/>
                </a:lnTo>
                <a:close/>
              </a:path>
              <a:path w="120000" h="120000" fill="none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gradFill>
            <a:gsLst>
              <a:gs pos="0">
                <a:srgbClr val="F1FDF1"/>
              </a:gs>
              <a:gs pos="34000">
                <a:srgbClr val="ECFBEC"/>
              </a:gs>
              <a:gs pos="100000">
                <a:srgbClr val="A8E6AA"/>
              </a:gs>
            </a:gsLst>
            <a:path path="circle">
              <a:fillToRect l="50000" t="50000" r="50000" b="50000"/>
            </a:path>
            <a:tileRect/>
          </a:gradFill>
          <a:ln w="9525" cap="flat" cmpd="sng">
            <a:solidFill>
              <a:srgbClr val="63BE65"/>
            </a:solidFill>
            <a:prstDash val="solid"/>
            <a:round/>
            <a:headEnd type="none" w="sm" len="sm"/>
            <a:tailEnd type="none" w="sm" len="sm"/>
          </a:ln>
          <a:effectLst>
            <a:outerShdw blurRad="63500" dist="25400" dir="14700000" algn="t" rotWithShape="0">
              <a:srgbClr val="000000">
                <a:alpha val="4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entury Gothic"/>
              <a:buNone/>
            </a:pPr>
            <a:endParaRPr sz="1800" b="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1" name="Google Shape;201;p4">
            <a:hlinkClick r:id="" action="ppaction://hlinkshowjump?jump=nextslide"/>
          </p:cNvPr>
          <p:cNvSpPr/>
          <p:nvPr/>
        </p:nvSpPr>
        <p:spPr>
          <a:xfrm>
            <a:off x="395536" y="5877272"/>
            <a:ext cx="288032" cy="28803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  <a:moveTo>
                  <a:pt x="105000" y="60000"/>
                </a:moveTo>
                <a:lnTo>
                  <a:pt x="15000" y="15000"/>
                </a:lnTo>
                <a:lnTo>
                  <a:pt x="15000" y="105000"/>
                </a:lnTo>
                <a:close/>
              </a:path>
              <a:path w="120000" h="120000" fill="darken" extrusionOk="0">
                <a:moveTo>
                  <a:pt x="105000" y="60000"/>
                </a:moveTo>
                <a:lnTo>
                  <a:pt x="15000" y="15000"/>
                </a:lnTo>
                <a:lnTo>
                  <a:pt x="15000" y="105000"/>
                </a:lnTo>
                <a:close/>
              </a:path>
              <a:path w="120000" h="120000" fill="none" extrusionOk="0">
                <a:moveTo>
                  <a:pt x="105000" y="60000"/>
                </a:moveTo>
                <a:lnTo>
                  <a:pt x="15000" y="105000"/>
                </a:lnTo>
                <a:lnTo>
                  <a:pt x="15000" y="15000"/>
                </a:lnTo>
                <a:close/>
              </a:path>
              <a:path w="120000" h="120000" fill="none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gradFill>
            <a:gsLst>
              <a:gs pos="0">
                <a:srgbClr val="FFEDF0"/>
              </a:gs>
              <a:gs pos="34000">
                <a:srgbClr val="FFE8EB"/>
              </a:gs>
              <a:gs pos="100000">
                <a:srgbClr val="FF9BA7"/>
              </a:gs>
            </a:gsLst>
            <a:path path="circle">
              <a:fillToRect l="50000" t="50000" r="50000" b="50000"/>
            </a:path>
            <a:tileRect/>
          </a:gradFill>
          <a:ln w="9525" cap="flat" cmpd="sng">
            <a:solidFill>
              <a:srgbClr val="F25F74"/>
            </a:solidFill>
            <a:prstDash val="solid"/>
            <a:round/>
            <a:headEnd type="none" w="sm" len="sm"/>
            <a:tailEnd type="none" w="sm" len="sm"/>
          </a:ln>
          <a:effectLst>
            <a:outerShdw blurRad="63500" dist="25400" dir="14700000" algn="t" rotWithShape="0">
              <a:srgbClr val="000000">
                <a:alpha val="4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entury Gothic"/>
              <a:buNone/>
            </a:pPr>
            <a:endParaRPr sz="1800" b="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202" name="Google Shape;202;p4"/>
          <p:cNvCxnSpPr/>
          <p:nvPr/>
        </p:nvCxnSpPr>
        <p:spPr>
          <a:xfrm>
            <a:off x="1116012" y="3068637"/>
            <a:ext cx="0" cy="720725"/>
          </a:xfrm>
          <a:prstGeom prst="straightConnector1">
            <a:avLst/>
          </a:prstGeom>
          <a:noFill/>
          <a:ln w="9525" cap="flat" cmpd="sng">
            <a:solidFill>
              <a:srgbClr val="FFB800"/>
            </a:solidFill>
            <a:prstDash val="solid"/>
            <a:miter lim="800000"/>
            <a:headEnd type="none" w="med" len="med"/>
            <a:tailEnd type="stealth" w="med" len="med"/>
          </a:ln>
        </p:spPr>
      </p:cxn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2" name="Google Shape;1342;g34bb12cf471_2_686"/>
          <p:cNvSpPr/>
          <p:nvPr/>
        </p:nvSpPr>
        <p:spPr>
          <a:xfrm rot="5400000">
            <a:off x="107156" y="188118"/>
            <a:ext cx="865187" cy="720725"/>
          </a:xfrm>
          <a:prstGeom prst="triangle">
            <a:avLst>
              <a:gd name="adj" fmla="val 10680"/>
            </a:avLst>
          </a:prstGeom>
          <a:solidFill>
            <a:schemeClr val="accent1"/>
          </a:solidFill>
          <a:ln w="12700" cap="flat" cmpd="sng">
            <a:solidFill>
              <a:srgbClr val="FFD25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343" name="Google Shape;1343;g34bb12cf471_2_686"/>
          <p:cNvSpPr txBox="1"/>
          <p:nvPr/>
        </p:nvSpPr>
        <p:spPr>
          <a:xfrm>
            <a:off x="899592" y="332656"/>
            <a:ext cx="1008112" cy="40011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D05D"/>
              </a:buClr>
              <a:buSzPts val="2000"/>
              <a:buFont typeface="Century Gothic"/>
              <a:buNone/>
            </a:pPr>
            <a:r>
              <a:rPr lang="pl-PL" sz="2000" b="0" i="0" u="none" strike="noStrike" cap="none">
                <a:solidFill>
                  <a:srgbClr val="FFD05D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2024</a:t>
            </a:r>
            <a:endParaRPr/>
          </a:p>
        </p:txBody>
      </p:sp>
      <p:sp>
        <p:nvSpPr>
          <p:cNvPr id="1344" name="Google Shape;1344;g34bb12cf471_2_686"/>
          <p:cNvSpPr/>
          <p:nvPr/>
        </p:nvSpPr>
        <p:spPr>
          <a:xfrm>
            <a:off x="1835696" y="404664"/>
            <a:ext cx="4464496" cy="1224136"/>
          </a:xfrm>
          <a:prstGeom prst="ellipse">
            <a:avLst/>
          </a:prstGeom>
          <a:gradFill>
            <a:gsLst>
              <a:gs pos="0">
                <a:srgbClr val="A7DCEF"/>
              </a:gs>
              <a:gs pos="46000">
                <a:srgbClr val="6DCDEB"/>
              </a:gs>
              <a:gs pos="100000">
                <a:srgbClr val="29839B"/>
              </a:gs>
            </a:gsLst>
            <a:path path="circle">
              <a:fillToRect l="50000" t="50000" r="50000" b="50000"/>
            </a:path>
            <a:tileRect/>
          </a:gradFill>
          <a:ln w="9525" cap="flat" cmpd="sng">
            <a:solidFill>
              <a:srgbClr val="55BBD6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600"/>
              <a:buFont typeface="Arial"/>
              <a:buNone/>
            </a:pPr>
            <a:r>
              <a:rPr lang="pl-PL" sz="1600" b="1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pl-PL" sz="1600" b="1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pl-PL" sz="2000" b="1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000"/>
              <a:buFont typeface="Arial"/>
              <a:buNone/>
            </a:pPr>
            <a:r>
              <a:rPr lang="pl-PL" sz="2000" b="1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Pozostałe zadania</a:t>
            </a:r>
            <a:endParaRPr sz="2000" b="1" i="0" u="none" strike="noStrike" cap="none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000"/>
              <a:buFont typeface="Arial"/>
              <a:buNone/>
            </a:pPr>
            <a:r>
              <a:rPr lang="pl-PL" sz="2000" b="1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entury Gothic"/>
              <a:buNone/>
            </a:pPr>
            <a:endParaRPr sz="1600" b="1" i="0" u="none" strike="noStrike" cap="none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5" name="Google Shape;1345;g34bb12cf471_2_686"/>
          <p:cNvSpPr/>
          <p:nvPr/>
        </p:nvSpPr>
        <p:spPr>
          <a:xfrm>
            <a:off x="1331912" y="765175"/>
            <a:ext cx="431800" cy="503237"/>
          </a:xfrm>
          <a:prstGeom prst="chevron">
            <a:avLst>
              <a:gd name="adj" fmla="val 10800"/>
            </a:avLst>
          </a:prstGeom>
          <a:solidFill>
            <a:schemeClr val="lt1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346" name="Google Shape;1346;g34bb12cf471_2_686"/>
          <p:cNvSpPr txBox="1"/>
          <p:nvPr/>
        </p:nvSpPr>
        <p:spPr>
          <a:xfrm>
            <a:off x="7885112" y="5445125"/>
            <a:ext cx="1008062" cy="1079500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rgbClr val="FFD25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347" name="Google Shape;1347;g34bb12cf471_2_686" descr="C:\Users\Dell\Desktop\SENIOR 2025\ROPS\zdjecia z ropsu do sprawozdania\424673423_7187650181301076_8420664032108457345_n.jpg"/>
          <p:cNvPicPr preferRelativeResize="0"/>
          <p:nvPr/>
        </p:nvPicPr>
        <p:blipFill rotWithShape="1">
          <a:blip r:embed="rId3">
            <a:alphaModFix/>
          </a:blip>
          <a:srcRect t="9150" r="-5640" b="10064"/>
          <a:stretch/>
        </p:blipFill>
        <p:spPr>
          <a:xfrm>
            <a:off x="7937500" y="5661025"/>
            <a:ext cx="882650" cy="674687"/>
          </a:xfrm>
          <a:prstGeom prst="rect">
            <a:avLst/>
          </a:prstGeom>
          <a:noFill/>
          <a:ln>
            <a:noFill/>
          </a:ln>
        </p:spPr>
      </p:pic>
      <p:sp>
        <p:nvSpPr>
          <p:cNvPr id="1348" name="Google Shape;1348;g34bb12cf471_2_686"/>
          <p:cNvSpPr/>
          <p:nvPr/>
        </p:nvSpPr>
        <p:spPr>
          <a:xfrm rot="-5400000">
            <a:off x="6877050" y="5516562"/>
            <a:ext cx="1079500" cy="936625"/>
          </a:xfrm>
          <a:prstGeom prst="triangle">
            <a:avLst>
              <a:gd name="adj" fmla="val 10680"/>
            </a:avLst>
          </a:prstGeom>
          <a:solidFill>
            <a:schemeClr val="accent1"/>
          </a:solidFill>
          <a:ln w="12700" cap="flat" cmpd="sng">
            <a:solidFill>
              <a:srgbClr val="FFD25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349" name="Google Shape;1349;g34bb12cf471_2_686"/>
          <p:cNvSpPr txBox="1"/>
          <p:nvPr/>
        </p:nvSpPr>
        <p:spPr>
          <a:xfrm>
            <a:off x="652462" y="2060575"/>
            <a:ext cx="1771650" cy="576262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pl-PL" sz="12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Karta Dużej Rodziny </a:t>
            </a:r>
            <a:endParaRPr/>
          </a:p>
        </p:txBody>
      </p:sp>
      <p:sp>
        <p:nvSpPr>
          <p:cNvPr id="1350" name="Google Shape;1350;g34bb12cf471_2_686"/>
          <p:cNvSpPr/>
          <p:nvPr/>
        </p:nvSpPr>
        <p:spPr>
          <a:xfrm>
            <a:off x="2092722" y="2381449"/>
            <a:ext cx="2382838" cy="471487"/>
          </a:xfrm>
          <a:prstGeom prst="ellipse">
            <a:avLst/>
          </a:prstGeom>
          <a:gradFill>
            <a:gsLst>
              <a:gs pos="0">
                <a:srgbClr val="A7DCEF"/>
              </a:gs>
              <a:gs pos="46000">
                <a:srgbClr val="6DCDEB"/>
              </a:gs>
              <a:gs pos="100000">
                <a:srgbClr val="29839B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pl-PL"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Liczba wydanych kart</a:t>
            </a:r>
            <a:endParaRPr/>
          </a:p>
        </p:txBody>
      </p:sp>
      <p:sp>
        <p:nvSpPr>
          <p:cNvPr id="1351" name="Google Shape;1351;g34bb12cf471_2_686"/>
          <p:cNvSpPr/>
          <p:nvPr/>
        </p:nvSpPr>
        <p:spPr>
          <a:xfrm>
            <a:off x="3820914" y="2669481"/>
            <a:ext cx="1327150" cy="471487"/>
          </a:xfrm>
          <a:prstGeom prst="ellipse">
            <a:avLst/>
          </a:prstGeom>
          <a:gradFill>
            <a:gsLst>
              <a:gs pos="0">
                <a:srgbClr val="A7DCEF"/>
              </a:gs>
              <a:gs pos="46000">
                <a:srgbClr val="6DCDEB"/>
              </a:gs>
              <a:gs pos="100000">
                <a:srgbClr val="29839B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pl-PL"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75</a:t>
            </a:r>
            <a:endParaRPr/>
          </a:p>
        </p:txBody>
      </p:sp>
      <p:sp>
        <p:nvSpPr>
          <p:cNvPr id="1352" name="Google Shape;1352;g34bb12cf471_2_686"/>
          <p:cNvSpPr txBox="1"/>
          <p:nvPr/>
        </p:nvSpPr>
        <p:spPr>
          <a:xfrm>
            <a:off x="684212" y="5157787"/>
            <a:ext cx="3095625" cy="576262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pl-PL" sz="12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liczba wydanych zaświadczeń do Czystego Powietrza </a:t>
            </a:r>
            <a:endParaRPr/>
          </a:p>
        </p:txBody>
      </p:sp>
      <p:sp>
        <p:nvSpPr>
          <p:cNvPr id="1353" name="Google Shape;1353;g34bb12cf471_2_686"/>
          <p:cNvSpPr txBox="1"/>
          <p:nvPr/>
        </p:nvSpPr>
        <p:spPr>
          <a:xfrm>
            <a:off x="652462" y="3756025"/>
            <a:ext cx="3189287" cy="576262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pl-PL" sz="1200" b="1" i="0" u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Decyzje dot. </a:t>
            </a:r>
            <a:r>
              <a:rPr lang="pl-PL" sz="1200" b="1" dirty="0">
                <a:solidFill>
                  <a:schemeClr val="dk1"/>
                </a:solidFill>
              </a:rPr>
              <a:t>p</a:t>
            </a:r>
            <a:r>
              <a:rPr lang="pl-PL" sz="1200" b="1" i="0" u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otwierdzenia prawa 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pl-PL" sz="1200" b="1" i="0" u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do świadczeń opieki zdrowotnej </a:t>
            </a:r>
            <a:endParaRPr dirty="0"/>
          </a:p>
        </p:txBody>
      </p:sp>
      <p:sp>
        <p:nvSpPr>
          <p:cNvPr id="1354" name="Google Shape;1354;g34bb12cf471_2_686"/>
          <p:cNvSpPr txBox="1"/>
          <p:nvPr/>
        </p:nvSpPr>
        <p:spPr>
          <a:xfrm>
            <a:off x="5508625" y="2852737"/>
            <a:ext cx="3187700" cy="576262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pl-PL" sz="1200" b="1" i="0" u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Zapewnienie obsługi </a:t>
            </a:r>
            <a:r>
              <a:rPr lang="pl-PL" sz="1200" b="1" dirty="0">
                <a:solidFill>
                  <a:schemeClr val="dk1"/>
                </a:solidFill>
              </a:rPr>
              <a:t>administracyjnej </a:t>
            </a:r>
            <a:r>
              <a:rPr lang="pl-PL" sz="1200" b="1" i="0" u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Zespołu Interdyscyplinarnego w Gminie Czerniejewo </a:t>
            </a:r>
            <a:endParaRPr dirty="0"/>
          </a:p>
        </p:txBody>
      </p:sp>
      <p:sp>
        <p:nvSpPr>
          <p:cNvPr id="1355" name="Google Shape;1355;g34bb12cf471_2_686"/>
          <p:cNvSpPr/>
          <p:nvPr/>
        </p:nvSpPr>
        <p:spPr>
          <a:xfrm>
            <a:off x="5931991" y="3512244"/>
            <a:ext cx="2559547" cy="781050"/>
          </a:xfrm>
          <a:prstGeom prst="ellipse">
            <a:avLst/>
          </a:prstGeom>
          <a:gradFill>
            <a:gsLst>
              <a:gs pos="0">
                <a:srgbClr val="A7DCEF"/>
              </a:gs>
              <a:gs pos="46000">
                <a:srgbClr val="6DCDEB"/>
              </a:gs>
              <a:gs pos="100000">
                <a:srgbClr val="29839B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pl-PL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 pozyskano dofinansowanie </a:t>
            </a:r>
            <a:br>
              <a:rPr lang="pl-PL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pl-PL" sz="1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 wysokości </a:t>
            </a:r>
            <a:r>
              <a:rPr lang="pl-PL" sz="12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6.000,00zł </a:t>
            </a:r>
            <a:endParaRPr b="1" dirty="0"/>
          </a:p>
        </p:txBody>
      </p:sp>
      <p:sp>
        <p:nvSpPr>
          <p:cNvPr id="1356" name="Google Shape;1356;g34bb12cf471_2_686"/>
          <p:cNvSpPr/>
          <p:nvPr/>
        </p:nvSpPr>
        <p:spPr>
          <a:xfrm>
            <a:off x="3748906" y="5549801"/>
            <a:ext cx="1327150" cy="471487"/>
          </a:xfrm>
          <a:prstGeom prst="ellipse">
            <a:avLst/>
          </a:prstGeom>
          <a:gradFill>
            <a:gsLst>
              <a:gs pos="0">
                <a:srgbClr val="A7DCEF"/>
              </a:gs>
              <a:gs pos="46000">
                <a:srgbClr val="6DCDEB"/>
              </a:gs>
              <a:gs pos="100000">
                <a:srgbClr val="29839B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pl-PL" sz="12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119</a:t>
            </a:r>
            <a:endParaRPr sz="12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7" name="Google Shape;1357;g34bb12cf471_2_686"/>
          <p:cNvSpPr/>
          <p:nvPr/>
        </p:nvSpPr>
        <p:spPr>
          <a:xfrm>
            <a:off x="3748906" y="4077072"/>
            <a:ext cx="1327150" cy="471487"/>
          </a:xfrm>
          <a:prstGeom prst="ellipse">
            <a:avLst/>
          </a:prstGeom>
          <a:gradFill>
            <a:gsLst>
              <a:gs pos="0">
                <a:srgbClr val="A7DCEF"/>
              </a:gs>
              <a:gs pos="46000">
                <a:srgbClr val="6DCDEB"/>
              </a:gs>
              <a:gs pos="100000">
                <a:srgbClr val="29839B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pl-PL" sz="12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19</a:t>
            </a:r>
            <a:endParaRPr sz="12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8" name="Google Shape;1358;g34bb12cf471_2_686"/>
          <p:cNvSpPr/>
          <p:nvPr/>
        </p:nvSpPr>
        <p:spPr>
          <a:xfrm>
            <a:off x="250825" y="2205037"/>
            <a:ext cx="217487" cy="287337"/>
          </a:xfrm>
          <a:prstGeom prst="chevron">
            <a:avLst>
              <a:gd name="adj" fmla="val 10800"/>
            </a:avLst>
          </a:prstGeom>
          <a:solidFill>
            <a:schemeClr val="lt1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359" name="Google Shape;1359;g34bb12cf471_2_686"/>
          <p:cNvSpPr/>
          <p:nvPr/>
        </p:nvSpPr>
        <p:spPr>
          <a:xfrm>
            <a:off x="250825" y="3862387"/>
            <a:ext cx="217487" cy="287337"/>
          </a:xfrm>
          <a:prstGeom prst="chevron">
            <a:avLst>
              <a:gd name="adj" fmla="val 10800"/>
            </a:avLst>
          </a:prstGeom>
          <a:solidFill>
            <a:schemeClr val="lt1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360" name="Google Shape;1360;g34bb12cf471_2_686"/>
          <p:cNvSpPr/>
          <p:nvPr/>
        </p:nvSpPr>
        <p:spPr>
          <a:xfrm>
            <a:off x="250825" y="5302250"/>
            <a:ext cx="217487" cy="287337"/>
          </a:xfrm>
          <a:prstGeom prst="chevron">
            <a:avLst>
              <a:gd name="adj" fmla="val 10800"/>
            </a:avLst>
          </a:prstGeom>
          <a:solidFill>
            <a:schemeClr val="lt1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4" name="Google Shape;1624;p32"/>
          <p:cNvSpPr txBox="1">
            <a:spLocks noGrp="1"/>
          </p:cNvSpPr>
          <p:nvPr>
            <p:ph type="ctrTitle" idx="4294967295"/>
          </p:nvPr>
        </p:nvSpPr>
        <p:spPr>
          <a:xfrm>
            <a:off x="960588" y="4294189"/>
            <a:ext cx="6172200" cy="189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484632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351"/>
              </a:buClr>
              <a:buSzPts val="3600"/>
              <a:buFont typeface="Arial"/>
              <a:buNone/>
            </a:pPr>
            <a:r>
              <a:rPr lang="pl-PL" sz="3600" b="0" i="0" u="none" strike="noStrike" cap="none" dirty="0">
                <a:solidFill>
                  <a:srgbClr val="FFC35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rPr>
              <a:t>Dziękuję za uwagę</a:t>
            </a:r>
            <a:endParaRPr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25" name="Google Shape;1625;p32"/>
          <p:cNvSpPr txBox="1"/>
          <p:nvPr/>
        </p:nvSpPr>
        <p:spPr>
          <a:xfrm>
            <a:off x="1258887" y="1844675"/>
            <a:ext cx="6892925" cy="719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626" name="Google Shape;1626;p32"/>
          <p:cNvSpPr txBox="1"/>
          <p:nvPr/>
        </p:nvSpPr>
        <p:spPr>
          <a:xfrm>
            <a:off x="7885112" y="5445125"/>
            <a:ext cx="1008062" cy="1079500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rgbClr val="FFD25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627" name="Google Shape;1627;p32" descr="C:\Users\Dell\Desktop\SENIOR 2025\ROPS\zdjecia z ropsu do sprawozdania\424673423_7187650181301076_8420664032108457345_n.jpg"/>
          <p:cNvPicPr preferRelativeResize="0"/>
          <p:nvPr/>
        </p:nvPicPr>
        <p:blipFill rotWithShape="1">
          <a:blip r:embed="rId3">
            <a:alphaModFix/>
          </a:blip>
          <a:srcRect t="9150" r="-5640" b="10064"/>
          <a:stretch/>
        </p:blipFill>
        <p:spPr>
          <a:xfrm>
            <a:off x="7937500" y="5661025"/>
            <a:ext cx="882650" cy="674687"/>
          </a:xfrm>
          <a:prstGeom prst="rect">
            <a:avLst/>
          </a:prstGeom>
          <a:noFill/>
          <a:ln>
            <a:noFill/>
          </a:ln>
        </p:spPr>
      </p:pic>
      <p:sp>
        <p:nvSpPr>
          <p:cNvPr id="1628" name="Google Shape;1628;p32"/>
          <p:cNvSpPr/>
          <p:nvPr/>
        </p:nvSpPr>
        <p:spPr>
          <a:xfrm rot="-5400000">
            <a:off x="6877050" y="5516562"/>
            <a:ext cx="1079500" cy="936625"/>
          </a:xfrm>
          <a:prstGeom prst="triangle">
            <a:avLst>
              <a:gd name="adj" fmla="val 10680"/>
            </a:avLst>
          </a:prstGeom>
          <a:solidFill>
            <a:schemeClr val="accent1"/>
          </a:solidFill>
          <a:ln w="12700" cap="flat" cmpd="sng">
            <a:solidFill>
              <a:srgbClr val="FFD25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629" name="Google Shape;1629;p32" descr="C:\Users\Dell\Desktop\SENIOR 2025\ROPS\zdjecia z ropsu do sprawozdania\424952999_7187654464633981_3896716706719303296_n.jpg"/>
          <p:cNvPicPr preferRelativeResize="0"/>
          <p:nvPr/>
        </p:nvPicPr>
        <p:blipFill rotWithShape="1">
          <a:blip r:embed="rId4">
            <a:alphaModFix/>
          </a:blip>
          <a:srcRect t="24642" b="10255"/>
          <a:stretch/>
        </p:blipFill>
        <p:spPr>
          <a:xfrm>
            <a:off x="0" y="476250"/>
            <a:ext cx="9144000" cy="44656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"/>
          <p:cNvSpPr txBox="1"/>
          <p:nvPr/>
        </p:nvSpPr>
        <p:spPr>
          <a:xfrm>
            <a:off x="827087" y="0"/>
            <a:ext cx="7705725" cy="1301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entury Gothic"/>
              <a:buNone/>
            </a:pPr>
            <a:r>
              <a:rPr lang="pl-PL" sz="2800" b="1" i="0" u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/>
            </a:r>
            <a:br>
              <a:rPr lang="pl-PL" sz="2800" b="1" i="0" u="non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endParaRPr/>
          </a:p>
        </p:txBody>
      </p:sp>
      <p:sp>
        <p:nvSpPr>
          <p:cNvPr id="208" name="Google Shape;208;p5"/>
          <p:cNvSpPr/>
          <p:nvPr/>
        </p:nvSpPr>
        <p:spPr>
          <a:xfrm>
            <a:off x="467544" y="1235948"/>
            <a:ext cx="2156062" cy="428724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EFFCFF"/>
              </a:gs>
              <a:gs pos="34000">
                <a:srgbClr val="EBFAFF"/>
              </a:gs>
              <a:gs pos="100000">
                <a:srgbClr val="9EE0F8"/>
              </a:gs>
            </a:gsLst>
            <a:path path="circle">
              <a:fillToRect l="50000" t="50000" r="50000" b="50000"/>
            </a:path>
            <a:tileRect/>
          </a:gradFill>
          <a:ln w="9525" cap="flat" cmpd="sng">
            <a:solidFill>
              <a:srgbClr val="55BBD6"/>
            </a:solidFill>
            <a:prstDash val="solid"/>
            <a:round/>
            <a:headEnd type="none" w="sm" len="sm"/>
            <a:tailEnd type="none" w="sm" len="sm"/>
          </a:ln>
          <a:effectLst>
            <a:outerShdw blurRad="63500" dist="25400" dir="14700000" algn="t" rotWithShape="0">
              <a:srgbClr val="000000">
                <a:alpha val="4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200"/>
              <a:buFont typeface="Arial"/>
              <a:buNone/>
            </a:pPr>
            <a:r>
              <a:rPr lang="pl-PL" sz="1200" b="1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Świadczenia rodzinne</a:t>
            </a:r>
            <a:br>
              <a:rPr lang="pl-PL" sz="1200" b="1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pl-PL" sz="1200" b="1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 i fundusz alimentacyjny </a:t>
            </a:r>
            <a:endParaRPr/>
          </a:p>
        </p:txBody>
      </p:sp>
      <p:sp>
        <p:nvSpPr>
          <p:cNvPr id="209" name="Google Shape;209;p5"/>
          <p:cNvSpPr/>
          <p:nvPr/>
        </p:nvSpPr>
        <p:spPr>
          <a:xfrm>
            <a:off x="470719" y="1996360"/>
            <a:ext cx="2156062" cy="428723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EFFCFF"/>
              </a:gs>
              <a:gs pos="34000">
                <a:srgbClr val="EBFAFF"/>
              </a:gs>
              <a:gs pos="100000">
                <a:srgbClr val="9EE0F8"/>
              </a:gs>
            </a:gsLst>
            <a:path path="circle">
              <a:fillToRect l="50000" t="50000" r="50000" b="50000"/>
            </a:path>
            <a:tileRect/>
          </a:gradFill>
          <a:ln w="9525" cap="flat" cmpd="sng">
            <a:solidFill>
              <a:srgbClr val="55BBD6"/>
            </a:solidFill>
            <a:prstDash val="solid"/>
            <a:round/>
            <a:headEnd type="none" w="sm" len="sm"/>
            <a:tailEnd type="none" w="sm" len="sm"/>
          </a:ln>
          <a:effectLst>
            <a:outerShdw blurRad="63500" dist="25400" dir="14700000" algn="t" rotWithShape="0">
              <a:srgbClr val="000000">
                <a:alpha val="4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200"/>
              <a:buFont typeface="Arial"/>
              <a:buNone/>
            </a:pPr>
            <a:r>
              <a:rPr lang="pl-PL" sz="1200" b="1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Świadczenie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200"/>
              <a:buFont typeface="Arial"/>
              <a:buNone/>
            </a:pPr>
            <a:r>
              <a:rPr lang="pl-PL" sz="1200" b="1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wychowawcze</a:t>
            </a:r>
            <a:endParaRPr/>
          </a:p>
        </p:txBody>
      </p:sp>
      <p:sp>
        <p:nvSpPr>
          <p:cNvPr id="210" name="Google Shape;210;p5"/>
          <p:cNvSpPr/>
          <p:nvPr/>
        </p:nvSpPr>
        <p:spPr>
          <a:xfrm>
            <a:off x="467544" y="2663110"/>
            <a:ext cx="2156062" cy="428723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EFFCFF"/>
              </a:gs>
              <a:gs pos="34000">
                <a:srgbClr val="EBFAFF"/>
              </a:gs>
              <a:gs pos="100000">
                <a:srgbClr val="9EE0F8"/>
              </a:gs>
            </a:gsLst>
            <a:path path="circle">
              <a:fillToRect l="50000" t="50000" r="50000" b="50000"/>
            </a:path>
            <a:tileRect/>
          </a:gradFill>
          <a:ln w="9525" cap="flat" cmpd="sng">
            <a:solidFill>
              <a:srgbClr val="55BBD6"/>
            </a:solidFill>
            <a:prstDash val="solid"/>
            <a:round/>
            <a:headEnd type="none" w="sm" len="sm"/>
            <a:tailEnd type="none" w="sm" len="sm"/>
          </a:ln>
          <a:effectLst>
            <a:outerShdw blurRad="63500" dist="25400" dir="14700000" algn="t" rotWithShape="0">
              <a:srgbClr val="000000">
                <a:alpha val="4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200"/>
              <a:buFont typeface="Arial"/>
              <a:buNone/>
            </a:pPr>
            <a:r>
              <a:rPr lang="pl-PL" sz="1200" b="1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Bon energetyczny </a:t>
            </a:r>
            <a:endParaRPr/>
          </a:p>
        </p:txBody>
      </p:sp>
      <p:sp>
        <p:nvSpPr>
          <p:cNvPr id="211" name="Google Shape;211;p5"/>
          <p:cNvSpPr/>
          <p:nvPr/>
        </p:nvSpPr>
        <p:spPr>
          <a:xfrm>
            <a:off x="467544" y="3380660"/>
            <a:ext cx="2156062" cy="428723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EFFCFF"/>
              </a:gs>
              <a:gs pos="34000">
                <a:srgbClr val="EBFAFF"/>
              </a:gs>
              <a:gs pos="100000">
                <a:srgbClr val="9EE0F8"/>
              </a:gs>
            </a:gsLst>
            <a:path path="circle">
              <a:fillToRect l="50000" t="50000" r="50000" b="50000"/>
            </a:path>
            <a:tileRect/>
          </a:gradFill>
          <a:ln w="9525" cap="flat" cmpd="sng">
            <a:solidFill>
              <a:srgbClr val="55BBD6"/>
            </a:solidFill>
            <a:prstDash val="solid"/>
            <a:round/>
            <a:headEnd type="none" w="sm" len="sm"/>
            <a:tailEnd type="none" w="sm" len="sm"/>
          </a:ln>
          <a:effectLst>
            <a:outerShdw blurRad="63500" dist="25400" dir="14700000" algn="t" rotWithShape="0">
              <a:srgbClr val="000000">
                <a:alpha val="4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200"/>
              <a:buFont typeface="Arial"/>
              <a:buNone/>
            </a:pPr>
            <a:r>
              <a:rPr lang="pl-PL" sz="1200" b="1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Dodatek osłonowy </a:t>
            </a:r>
            <a:endParaRPr/>
          </a:p>
        </p:txBody>
      </p:sp>
      <p:sp>
        <p:nvSpPr>
          <p:cNvPr id="212" name="Google Shape;212;p5"/>
          <p:cNvSpPr/>
          <p:nvPr/>
        </p:nvSpPr>
        <p:spPr>
          <a:xfrm>
            <a:off x="467544" y="4131548"/>
            <a:ext cx="2156062" cy="428724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EFFCFF"/>
              </a:gs>
              <a:gs pos="34000">
                <a:srgbClr val="EBFAFF"/>
              </a:gs>
              <a:gs pos="100000">
                <a:srgbClr val="9EE0F8"/>
              </a:gs>
            </a:gsLst>
            <a:path path="circle">
              <a:fillToRect l="50000" t="50000" r="50000" b="50000"/>
            </a:path>
            <a:tileRect/>
          </a:gradFill>
          <a:ln w="9525" cap="flat" cmpd="sng">
            <a:solidFill>
              <a:srgbClr val="55BBD6"/>
            </a:solidFill>
            <a:prstDash val="solid"/>
            <a:round/>
            <a:headEnd type="none" w="sm" len="sm"/>
            <a:tailEnd type="none" w="sm" len="sm"/>
          </a:ln>
          <a:effectLst>
            <a:outerShdw blurRad="63500" dist="25400" dir="14700000" algn="t" rotWithShape="0">
              <a:srgbClr val="000000">
                <a:alpha val="4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200"/>
              <a:buFont typeface="Arial"/>
              <a:buNone/>
            </a:pPr>
            <a:r>
              <a:rPr lang="pl-PL" sz="1200" b="1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Refundacja podatku VAT </a:t>
            </a:r>
            <a:endParaRPr/>
          </a:p>
        </p:txBody>
      </p:sp>
      <p:sp>
        <p:nvSpPr>
          <p:cNvPr id="213" name="Google Shape;213;p5"/>
          <p:cNvSpPr/>
          <p:nvPr/>
        </p:nvSpPr>
        <p:spPr>
          <a:xfrm>
            <a:off x="496119" y="4868148"/>
            <a:ext cx="2156062" cy="428724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EFFCFF"/>
              </a:gs>
              <a:gs pos="34000">
                <a:srgbClr val="EBFAFF"/>
              </a:gs>
              <a:gs pos="100000">
                <a:srgbClr val="9EE0F8"/>
              </a:gs>
            </a:gsLst>
            <a:path path="circle">
              <a:fillToRect l="50000" t="50000" r="50000" b="50000"/>
            </a:path>
            <a:tileRect/>
          </a:gradFill>
          <a:ln w="9525" cap="flat" cmpd="sng">
            <a:solidFill>
              <a:srgbClr val="55BBD6"/>
            </a:solidFill>
            <a:prstDash val="solid"/>
            <a:round/>
            <a:headEnd type="none" w="sm" len="sm"/>
            <a:tailEnd type="none" w="sm" len="sm"/>
          </a:ln>
          <a:effectLst>
            <a:outerShdw blurRad="63500" dist="25400" dir="14700000" algn="t" rotWithShape="0">
              <a:srgbClr val="000000">
                <a:alpha val="4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200"/>
              <a:buFont typeface="Arial"/>
              <a:buNone/>
            </a:pPr>
            <a:r>
              <a:rPr lang="pl-PL" sz="1200" b="1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Zasiłki okresowe</a:t>
            </a:r>
            <a:endParaRPr/>
          </a:p>
        </p:txBody>
      </p:sp>
      <p:sp>
        <p:nvSpPr>
          <p:cNvPr id="214" name="Google Shape;214;p5"/>
          <p:cNvSpPr/>
          <p:nvPr/>
        </p:nvSpPr>
        <p:spPr>
          <a:xfrm>
            <a:off x="496119" y="5528548"/>
            <a:ext cx="2156062" cy="428724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EFFCFF"/>
              </a:gs>
              <a:gs pos="34000">
                <a:srgbClr val="EBFAFF"/>
              </a:gs>
              <a:gs pos="100000">
                <a:srgbClr val="9EE0F8"/>
              </a:gs>
            </a:gsLst>
            <a:path path="circle">
              <a:fillToRect l="50000" t="50000" r="50000" b="50000"/>
            </a:path>
            <a:tileRect/>
          </a:gradFill>
          <a:ln w="9525" cap="flat" cmpd="sng">
            <a:solidFill>
              <a:srgbClr val="55BBD6"/>
            </a:solidFill>
            <a:prstDash val="solid"/>
            <a:round/>
            <a:headEnd type="none" w="sm" len="sm"/>
            <a:tailEnd type="none" w="sm" len="sm"/>
          </a:ln>
          <a:effectLst>
            <a:outerShdw blurRad="63500" dist="25400" dir="14700000" algn="t" rotWithShape="0">
              <a:srgbClr val="000000">
                <a:alpha val="4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200"/>
              <a:buFont typeface="Arial"/>
              <a:buNone/>
            </a:pPr>
            <a:r>
              <a:rPr lang="pl-PL" sz="1200" b="1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Świadczenia rodzinne dla obywateli Ukrainy </a:t>
            </a:r>
            <a:endParaRPr/>
          </a:p>
        </p:txBody>
      </p:sp>
      <p:sp>
        <p:nvSpPr>
          <p:cNvPr id="215" name="Google Shape;215;p5"/>
          <p:cNvSpPr/>
          <p:nvPr/>
        </p:nvSpPr>
        <p:spPr>
          <a:xfrm>
            <a:off x="467544" y="6252448"/>
            <a:ext cx="2156062" cy="428724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EFFCFF"/>
              </a:gs>
              <a:gs pos="34000">
                <a:srgbClr val="EBFAFF"/>
              </a:gs>
              <a:gs pos="100000">
                <a:srgbClr val="9EE0F8"/>
              </a:gs>
            </a:gsLst>
            <a:path path="circle">
              <a:fillToRect l="50000" t="50000" r="50000" b="50000"/>
            </a:path>
            <a:tileRect/>
          </a:gradFill>
          <a:ln w="9525" cap="flat" cmpd="sng">
            <a:solidFill>
              <a:srgbClr val="55BBD6"/>
            </a:solidFill>
            <a:prstDash val="solid"/>
            <a:round/>
            <a:headEnd type="none" w="sm" len="sm"/>
            <a:tailEnd type="none" w="sm" len="sm"/>
          </a:ln>
          <a:effectLst>
            <a:outerShdw blurRad="63500" dist="25400" dir="14700000" algn="t" rotWithShape="0">
              <a:srgbClr val="000000">
                <a:alpha val="4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200"/>
              <a:buFont typeface="Arial"/>
              <a:buNone/>
            </a:pPr>
            <a:r>
              <a:rPr lang="pl-PL" sz="1200" b="1" i="0" u="none" strike="noStrike" cap="none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Jednorazowa pomoc dla 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200"/>
              <a:buFont typeface="Arial"/>
              <a:buNone/>
            </a:pPr>
            <a:r>
              <a:rPr lang="pl-PL" sz="1200" b="1" i="0" u="none" strike="noStrike" cap="none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Obywateli Ukrainy </a:t>
            </a:r>
            <a:endParaRPr dirty="0"/>
          </a:p>
        </p:txBody>
      </p:sp>
      <p:sp>
        <p:nvSpPr>
          <p:cNvPr id="216" name="Google Shape;216;p5"/>
          <p:cNvSpPr/>
          <p:nvPr/>
        </p:nvSpPr>
        <p:spPr>
          <a:xfrm>
            <a:off x="2700337" y="908050"/>
            <a:ext cx="863600" cy="433387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800"/>
              <a:buFont typeface="Arial"/>
              <a:buNone/>
            </a:pPr>
            <a:r>
              <a:rPr lang="pl-PL" sz="800" b="1" i="0" u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Wykonanie (wydatki)</a:t>
            </a:r>
            <a:endParaRPr/>
          </a:p>
        </p:txBody>
      </p:sp>
      <p:sp>
        <p:nvSpPr>
          <p:cNvPr id="217" name="Google Shape;217;p5"/>
          <p:cNvSpPr/>
          <p:nvPr/>
        </p:nvSpPr>
        <p:spPr>
          <a:xfrm>
            <a:off x="6443662" y="908050"/>
            <a:ext cx="901700" cy="428625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800"/>
              <a:buFont typeface="Arial"/>
              <a:buNone/>
            </a:pPr>
            <a:r>
              <a:rPr lang="pl-PL" sz="800" b="1" i="0" u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Liczba świadczeń </a:t>
            </a:r>
            <a:endParaRPr/>
          </a:p>
        </p:txBody>
      </p:sp>
      <p:cxnSp>
        <p:nvCxnSpPr>
          <p:cNvPr id="218" name="Google Shape;218;p5"/>
          <p:cNvCxnSpPr/>
          <p:nvPr/>
        </p:nvCxnSpPr>
        <p:spPr>
          <a:xfrm>
            <a:off x="2771775" y="1412875"/>
            <a:ext cx="2159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med" len="med"/>
            <a:tailEnd type="triangle" w="med" len="med"/>
          </a:ln>
        </p:spPr>
      </p:cxnSp>
      <p:cxnSp>
        <p:nvCxnSpPr>
          <p:cNvPr id="219" name="Google Shape;219;p5"/>
          <p:cNvCxnSpPr/>
          <p:nvPr/>
        </p:nvCxnSpPr>
        <p:spPr>
          <a:xfrm>
            <a:off x="2771775" y="2151062"/>
            <a:ext cx="217487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med" len="med"/>
            <a:tailEnd type="triangle" w="med" len="med"/>
          </a:ln>
        </p:spPr>
      </p:cxnSp>
      <p:cxnSp>
        <p:nvCxnSpPr>
          <p:cNvPr id="220" name="Google Shape;220;p5"/>
          <p:cNvCxnSpPr/>
          <p:nvPr/>
        </p:nvCxnSpPr>
        <p:spPr>
          <a:xfrm>
            <a:off x="2771775" y="2805112"/>
            <a:ext cx="217487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med" len="med"/>
            <a:tailEnd type="triangle" w="med" len="med"/>
          </a:ln>
        </p:spPr>
      </p:cxnSp>
      <p:cxnSp>
        <p:nvCxnSpPr>
          <p:cNvPr id="221" name="Google Shape;221;p5"/>
          <p:cNvCxnSpPr/>
          <p:nvPr/>
        </p:nvCxnSpPr>
        <p:spPr>
          <a:xfrm>
            <a:off x="2771775" y="3522662"/>
            <a:ext cx="2159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med" len="med"/>
            <a:tailEnd type="triangle" w="med" len="med"/>
          </a:ln>
        </p:spPr>
      </p:cxnSp>
      <p:cxnSp>
        <p:nvCxnSpPr>
          <p:cNvPr id="222" name="Google Shape;222;p5"/>
          <p:cNvCxnSpPr/>
          <p:nvPr/>
        </p:nvCxnSpPr>
        <p:spPr>
          <a:xfrm>
            <a:off x="2771775" y="4271962"/>
            <a:ext cx="2159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med" len="med"/>
            <a:tailEnd type="triangle" w="med" len="med"/>
          </a:ln>
        </p:spPr>
      </p:cxnSp>
      <p:cxnSp>
        <p:nvCxnSpPr>
          <p:cNvPr id="223" name="Google Shape;223;p5"/>
          <p:cNvCxnSpPr/>
          <p:nvPr/>
        </p:nvCxnSpPr>
        <p:spPr>
          <a:xfrm>
            <a:off x="2771775" y="5008562"/>
            <a:ext cx="217487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med" len="med"/>
            <a:tailEnd type="triangle" w="med" len="med"/>
          </a:ln>
        </p:spPr>
      </p:cxnSp>
      <p:cxnSp>
        <p:nvCxnSpPr>
          <p:cNvPr id="224" name="Google Shape;224;p5"/>
          <p:cNvCxnSpPr/>
          <p:nvPr/>
        </p:nvCxnSpPr>
        <p:spPr>
          <a:xfrm>
            <a:off x="2771775" y="5668962"/>
            <a:ext cx="2159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med" len="med"/>
            <a:tailEnd type="triangle" w="med" len="med"/>
          </a:ln>
        </p:spPr>
      </p:cxnSp>
      <p:cxnSp>
        <p:nvCxnSpPr>
          <p:cNvPr id="225" name="Google Shape;225;p5"/>
          <p:cNvCxnSpPr/>
          <p:nvPr/>
        </p:nvCxnSpPr>
        <p:spPr>
          <a:xfrm>
            <a:off x="2771775" y="6397625"/>
            <a:ext cx="2159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med" len="med"/>
            <a:tailEnd type="triangle" w="med" len="med"/>
          </a:ln>
        </p:spPr>
      </p:cxnSp>
      <p:cxnSp>
        <p:nvCxnSpPr>
          <p:cNvPr id="226" name="Google Shape;226;p5"/>
          <p:cNvCxnSpPr/>
          <p:nvPr/>
        </p:nvCxnSpPr>
        <p:spPr>
          <a:xfrm>
            <a:off x="5218112" y="1412875"/>
            <a:ext cx="2159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med" len="med"/>
            <a:tailEnd type="triangle" w="med" len="med"/>
          </a:ln>
        </p:spPr>
      </p:cxnSp>
      <p:cxnSp>
        <p:nvCxnSpPr>
          <p:cNvPr id="227" name="Google Shape;227;p5"/>
          <p:cNvCxnSpPr/>
          <p:nvPr/>
        </p:nvCxnSpPr>
        <p:spPr>
          <a:xfrm>
            <a:off x="5246687" y="2200275"/>
            <a:ext cx="217487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med" len="med"/>
            <a:tailEnd type="triangle" w="med" len="med"/>
          </a:ln>
        </p:spPr>
      </p:cxnSp>
      <p:cxnSp>
        <p:nvCxnSpPr>
          <p:cNvPr id="228" name="Google Shape;228;p5"/>
          <p:cNvCxnSpPr/>
          <p:nvPr/>
        </p:nvCxnSpPr>
        <p:spPr>
          <a:xfrm>
            <a:off x="5230812" y="2917825"/>
            <a:ext cx="2159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med" len="med"/>
            <a:tailEnd type="triangle" w="med" len="med"/>
          </a:ln>
        </p:spPr>
      </p:cxnSp>
      <p:cxnSp>
        <p:nvCxnSpPr>
          <p:cNvPr id="229" name="Google Shape;229;p5"/>
          <p:cNvCxnSpPr/>
          <p:nvPr/>
        </p:nvCxnSpPr>
        <p:spPr>
          <a:xfrm>
            <a:off x="5245100" y="3522662"/>
            <a:ext cx="217487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med" len="med"/>
            <a:tailEnd type="triangle" w="med" len="med"/>
          </a:ln>
        </p:spPr>
      </p:cxnSp>
      <p:cxnSp>
        <p:nvCxnSpPr>
          <p:cNvPr id="230" name="Google Shape;230;p5"/>
          <p:cNvCxnSpPr/>
          <p:nvPr/>
        </p:nvCxnSpPr>
        <p:spPr>
          <a:xfrm>
            <a:off x="5230812" y="4271962"/>
            <a:ext cx="2159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med" len="med"/>
            <a:tailEnd type="triangle" w="med" len="med"/>
          </a:ln>
        </p:spPr>
      </p:cxnSp>
      <p:cxnSp>
        <p:nvCxnSpPr>
          <p:cNvPr id="231" name="Google Shape;231;p5"/>
          <p:cNvCxnSpPr/>
          <p:nvPr/>
        </p:nvCxnSpPr>
        <p:spPr>
          <a:xfrm>
            <a:off x="5230812" y="5038725"/>
            <a:ext cx="2159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med" len="med"/>
            <a:tailEnd type="triangle" w="med" len="med"/>
          </a:ln>
        </p:spPr>
      </p:cxnSp>
      <p:cxnSp>
        <p:nvCxnSpPr>
          <p:cNvPr id="232" name="Google Shape;232;p5"/>
          <p:cNvCxnSpPr/>
          <p:nvPr/>
        </p:nvCxnSpPr>
        <p:spPr>
          <a:xfrm>
            <a:off x="5291137" y="5668962"/>
            <a:ext cx="217487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med" len="med"/>
            <a:tailEnd type="triangle" w="med" len="med"/>
          </a:ln>
        </p:spPr>
      </p:cxnSp>
      <p:cxnSp>
        <p:nvCxnSpPr>
          <p:cNvPr id="233" name="Google Shape;233;p5"/>
          <p:cNvCxnSpPr/>
          <p:nvPr/>
        </p:nvCxnSpPr>
        <p:spPr>
          <a:xfrm>
            <a:off x="4587875" y="6394450"/>
            <a:ext cx="217487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med" len="med"/>
            <a:tailEnd type="triangle" w="med" len="med"/>
          </a:ln>
        </p:spPr>
      </p:cxnSp>
      <p:sp>
        <p:nvSpPr>
          <p:cNvPr id="234" name="Google Shape;234;p5"/>
          <p:cNvSpPr/>
          <p:nvPr/>
        </p:nvSpPr>
        <p:spPr>
          <a:xfrm>
            <a:off x="5580113" y="1124744"/>
            <a:ext cx="1152127" cy="574928"/>
          </a:xfrm>
          <a:prstGeom prst="ellipse">
            <a:avLst/>
          </a:prstGeom>
          <a:gradFill>
            <a:gsLst>
              <a:gs pos="0">
                <a:srgbClr val="EFFCFF"/>
              </a:gs>
              <a:gs pos="34000">
                <a:srgbClr val="EBFAFF"/>
              </a:gs>
              <a:gs pos="100000">
                <a:srgbClr val="9EE0F8"/>
              </a:gs>
            </a:gsLst>
            <a:path path="circle">
              <a:fillToRect l="50000" t="50000" r="50000" b="50000"/>
            </a:path>
            <a:tileRect/>
          </a:gradFill>
          <a:ln w="9525" cap="flat" cmpd="sng">
            <a:solidFill>
              <a:srgbClr val="55BBD6"/>
            </a:solidFill>
            <a:prstDash val="solid"/>
            <a:round/>
            <a:headEnd type="none" w="sm" len="sm"/>
            <a:tailEnd type="none" w="sm" len="sm"/>
          </a:ln>
          <a:effectLst>
            <a:outerShdw blurRad="63500" dist="25400" dir="14700000" algn="t" rotWithShape="0">
              <a:srgbClr val="000000">
                <a:alpha val="4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200"/>
              <a:buFont typeface="Arial"/>
              <a:buNone/>
            </a:pPr>
            <a:r>
              <a:rPr lang="pl-PL" sz="1200" b="1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6.657</a:t>
            </a:r>
            <a:endParaRPr/>
          </a:p>
        </p:txBody>
      </p:sp>
      <p:sp>
        <p:nvSpPr>
          <p:cNvPr id="235" name="Google Shape;235;p5"/>
          <p:cNvSpPr/>
          <p:nvPr/>
        </p:nvSpPr>
        <p:spPr>
          <a:xfrm>
            <a:off x="5608059" y="1844824"/>
            <a:ext cx="1152127" cy="574928"/>
          </a:xfrm>
          <a:prstGeom prst="ellipse">
            <a:avLst/>
          </a:prstGeom>
          <a:gradFill>
            <a:gsLst>
              <a:gs pos="0">
                <a:srgbClr val="EFFCFF"/>
              </a:gs>
              <a:gs pos="34000">
                <a:srgbClr val="EBFAFF"/>
              </a:gs>
              <a:gs pos="100000">
                <a:srgbClr val="9EE0F8"/>
              </a:gs>
            </a:gsLst>
            <a:path path="circle">
              <a:fillToRect l="50000" t="50000" r="50000" b="50000"/>
            </a:path>
            <a:tileRect/>
          </a:gradFill>
          <a:ln w="9525" cap="flat" cmpd="sng">
            <a:solidFill>
              <a:srgbClr val="55BBD6"/>
            </a:solidFill>
            <a:prstDash val="solid"/>
            <a:round/>
            <a:headEnd type="none" w="sm" len="sm"/>
            <a:tailEnd type="none" w="sm" len="sm"/>
          </a:ln>
          <a:effectLst>
            <a:outerShdw blurRad="63500" dist="25400" dir="14700000" algn="t" rotWithShape="0">
              <a:srgbClr val="000000">
                <a:alpha val="4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200"/>
              <a:buFont typeface="Arial"/>
              <a:buNone/>
            </a:pPr>
            <a:r>
              <a:rPr lang="pl-PL" sz="1200" b="1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/>
          </a:p>
        </p:txBody>
      </p:sp>
      <p:sp>
        <p:nvSpPr>
          <p:cNvPr id="236" name="Google Shape;236;p5"/>
          <p:cNvSpPr/>
          <p:nvPr/>
        </p:nvSpPr>
        <p:spPr>
          <a:xfrm>
            <a:off x="5580112" y="2564904"/>
            <a:ext cx="1152127" cy="574928"/>
          </a:xfrm>
          <a:prstGeom prst="ellipse">
            <a:avLst/>
          </a:prstGeom>
          <a:gradFill>
            <a:gsLst>
              <a:gs pos="0">
                <a:srgbClr val="EFFCFF"/>
              </a:gs>
              <a:gs pos="34000">
                <a:srgbClr val="EBFAFF"/>
              </a:gs>
              <a:gs pos="100000">
                <a:srgbClr val="9EE0F8"/>
              </a:gs>
            </a:gsLst>
            <a:path path="circle">
              <a:fillToRect l="50000" t="50000" r="50000" b="50000"/>
            </a:path>
            <a:tileRect/>
          </a:gradFill>
          <a:ln w="9525" cap="flat" cmpd="sng">
            <a:solidFill>
              <a:srgbClr val="55BBD6"/>
            </a:solidFill>
            <a:prstDash val="solid"/>
            <a:round/>
            <a:headEnd type="none" w="sm" len="sm"/>
            <a:tailEnd type="none" w="sm" len="sm"/>
          </a:ln>
          <a:effectLst>
            <a:outerShdw blurRad="63500" dist="25400" dir="14700000" algn="t" rotWithShape="0">
              <a:srgbClr val="000000">
                <a:alpha val="4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200"/>
              <a:buFont typeface="Arial"/>
              <a:buNone/>
            </a:pPr>
            <a:r>
              <a:rPr lang="pl-PL" sz="1200" b="1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473</a:t>
            </a:r>
            <a:endParaRPr/>
          </a:p>
        </p:txBody>
      </p:sp>
      <p:sp>
        <p:nvSpPr>
          <p:cNvPr id="237" name="Google Shape;237;p5"/>
          <p:cNvSpPr/>
          <p:nvPr/>
        </p:nvSpPr>
        <p:spPr>
          <a:xfrm>
            <a:off x="5597877" y="3284984"/>
            <a:ext cx="1152127" cy="574928"/>
          </a:xfrm>
          <a:prstGeom prst="ellipse">
            <a:avLst/>
          </a:prstGeom>
          <a:gradFill>
            <a:gsLst>
              <a:gs pos="0">
                <a:srgbClr val="EFFCFF"/>
              </a:gs>
              <a:gs pos="34000">
                <a:srgbClr val="EBFAFF"/>
              </a:gs>
              <a:gs pos="100000">
                <a:srgbClr val="9EE0F8"/>
              </a:gs>
            </a:gsLst>
            <a:path path="circle">
              <a:fillToRect l="50000" t="50000" r="50000" b="50000"/>
            </a:path>
            <a:tileRect/>
          </a:gradFill>
          <a:ln w="9525" cap="flat" cmpd="sng">
            <a:solidFill>
              <a:srgbClr val="55BBD6"/>
            </a:solidFill>
            <a:prstDash val="solid"/>
            <a:round/>
            <a:headEnd type="none" w="sm" len="sm"/>
            <a:tailEnd type="none" w="sm" len="sm"/>
          </a:ln>
          <a:effectLst>
            <a:outerShdw blurRad="63500" dist="25400" dir="14700000" algn="t" rotWithShape="0">
              <a:srgbClr val="000000">
                <a:alpha val="4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200"/>
              <a:buFont typeface="Arial"/>
              <a:buNone/>
            </a:pPr>
            <a:r>
              <a:rPr lang="pl-PL" sz="1200" b="1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408</a:t>
            </a:r>
            <a:endParaRPr/>
          </a:p>
        </p:txBody>
      </p:sp>
      <p:sp>
        <p:nvSpPr>
          <p:cNvPr id="238" name="Google Shape;238;p5"/>
          <p:cNvSpPr/>
          <p:nvPr/>
        </p:nvSpPr>
        <p:spPr>
          <a:xfrm>
            <a:off x="5580112" y="4005064"/>
            <a:ext cx="1152127" cy="574928"/>
          </a:xfrm>
          <a:prstGeom prst="ellipse">
            <a:avLst/>
          </a:prstGeom>
          <a:gradFill>
            <a:gsLst>
              <a:gs pos="0">
                <a:srgbClr val="EFFCFF"/>
              </a:gs>
              <a:gs pos="34000">
                <a:srgbClr val="EBFAFF"/>
              </a:gs>
              <a:gs pos="100000">
                <a:srgbClr val="9EE0F8"/>
              </a:gs>
            </a:gsLst>
            <a:path path="circle">
              <a:fillToRect l="50000" t="50000" r="50000" b="50000"/>
            </a:path>
            <a:tileRect/>
          </a:gradFill>
          <a:ln w="9525" cap="flat" cmpd="sng">
            <a:solidFill>
              <a:srgbClr val="55BBD6"/>
            </a:solidFill>
            <a:prstDash val="solid"/>
            <a:round/>
            <a:headEnd type="none" w="sm" len="sm"/>
            <a:tailEnd type="none" w="sm" len="sm"/>
          </a:ln>
          <a:effectLst>
            <a:outerShdw blurRad="63500" dist="25400" dir="14700000" algn="t" rotWithShape="0">
              <a:srgbClr val="000000">
                <a:alpha val="4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200"/>
              <a:buFont typeface="Arial"/>
              <a:buNone/>
            </a:pPr>
            <a:r>
              <a:rPr lang="pl-PL" sz="1200" b="1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27</a:t>
            </a:r>
            <a:endParaRPr/>
          </a:p>
        </p:txBody>
      </p:sp>
      <p:sp>
        <p:nvSpPr>
          <p:cNvPr id="239" name="Google Shape;239;p5"/>
          <p:cNvSpPr/>
          <p:nvPr/>
        </p:nvSpPr>
        <p:spPr>
          <a:xfrm>
            <a:off x="5580112" y="4725144"/>
            <a:ext cx="1152127" cy="574928"/>
          </a:xfrm>
          <a:prstGeom prst="ellipse">
            <a:avLst/>
          </a:prstGeom>
          <a:gradFill>
            <a:gsLst>
              <a:gs pos="0">
                <a:srgbClr val="EFFCFF"/>
              </a:gs>
              <a:gs pos="34000">
                <a:srgbClr val="EBFAFF"/>
              </a:gs>
              <a:gs pos="100000">
                <a:srgbClr val="9EE0F8"/>
              </a:gs>
            </a:gsLst>
            <a:path path="circle">
              <a:fillToRect l="50000" t="50000" r="50000" b="50000"/>
            </a:path>
            <a:tileRect/>
          </a:gradFill>
          <a:ln w="9525" cap="flat" cmpd="sng">
            <a:solidFill>
              <a:srgbClr val="55BBD6"/>
            </a:solidFill>
            <a:prstDash val="solid"/>
            <a:round/>
            <a:headEnd type="none" w="sm" len="sm"/>
            <a:tailEnd type="none" w="sm" len="sm"/>
          </a:ln>
          <a:effectLst>
            <a:outerShdw blurRad="63500" dist="25400" dir="14700000" algn="t" rotWithShape="0">
              <a:srgbClr val="000000">
                <a:alpha val="4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200"/>
              <a:buFont typeface="Arial"/>
              <a:buNone/>
            </a:pPr>
            <a:r>
              <a:rPr lang="pl-PL" sz="1200" b="1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39</a:t>
            </a:r>
            <a:endParaRPr/>
          </a:p>
        </p:txBody>
      </p:sp>
      <p:sp>
        <p:nvSpPr>
          <p:cNvPr id="240" name="Google Shape;240;p5"/>
          <p:cNvSpPr/>
          <p:nvPr/>
        </p:nvSpPr>
        <p:spPr>
          <a:xfrm>
            <a:off x="5652120" y="5446360"/>
            <a:ext cx="1152127" cy="574928"/>
          </a:xfrm>
          <a:prstGeom prst="ellipse">
            <a:avLst/>
          </a:prstGeom>
          <a:gradFill>
            <a:gsLst>
              <a:gs pos="0">
                <a:srgbClr val="EFFCFF"/>
              </a:gs>
              <a:gs pos="34000">
                <a:srgbClr val="EBFAFF"/>
              </a:gs>
              <a:gs pos="100000">
                <a:srgbClr val="9EE0F8"/>
              </a:gs>
            </a:gsLst>
            <a:path path="circle">
              <a:fillToRect l="50000" t="50000" r="50000" b="50000"/>
            </a:path>
            <a:tileRect/>
          </a:gradFill>
          <a:ln w="9525" cap="flat" cmpd="sng">
            <a:solidFill>
              <a:srgbClr val="55BBD6"/>
            </a:solidFill>
            <a:prstDash val="solid"/>
            <a:round/>
            <a:headEnd type="none" w="sm" len="sm"/>
            <a:tailEnd type="none" w="sm" len="sm"/>
          </a:ln>
          <a:effectLst>
            <a:outerShdw blurRad="63500" dist="25400" dir="14700000" algn="t" rotWithShape="0">
              <a:srgbClr val="000000">
                <a:alpha val="4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200"/>
              <a:buFont typeface="Arial"/>
              <a:buNone/>
            </a:pPr>
            <a:r>
              <a:rPr lang="pl-PL" sz="1200" b="1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124</a:t>
            </a:r>
            <a:endParaRPr/>
          </a:p>
        </p:txBody>
      </p:sp>
      <p:sp>
        <p:nvSpPr>
          <p:cNvPr id="241" name="Google Shape;241;p5"/>
          <p:cNvSpPr/>
          <p:nvPr/>
        </p:nvSpPr>
        <p:spPr>
          <a:xfrm>
            <a:off x="5652121" y="6166440"/>
            <a:ext cx="1152127" cy="574928"/>
          </a:xfrm>
          <a:prstGeom prst="ellipse">
            <a:avLst/>
          </a:prstGeom>
          <a:gradFill>
            <a:gsLst>
              <a:gs pos="0">
                <a:srgbClr val="EFFCFF"/>
              </a:gs>
              <a:gs pos="34000">
                <a:srgbClr val="EBFAFF"/>
              </a:gs>
              <a:gs pos="100000">
                <a:srgbClr val="9EE0F8"/>
              </a:gs>
            </a:gsLst>
            <a:path path="circle">
              <a:fillToRect l="50000" t="50000" r="50000" b="50000"/>
            </a:path>
            <a:tileRect/>
          </a:gradFill>
          <a:ln w="9525" cap="flat" cmpd="sng">
            <a:solidFill>
              <a:srgbClr val="55BBD6"/>
            </a:solidFill>
            <a:prstDash val="solid"/>
            <a:round/>
            <a:headEnd type="none" w="sm" len="sm"/>
            <a:tailEnd type="none" w="sm" len="sm"/>
          </a:ln>
          <a:effectLst>
            <a:outerShdw blurRad="63500" dist="25400" dir="14700000" algn="t" rotWithShape="0">
              <a:srgbClr val="000000">
                <a:alpha val="4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200"/>
              <a:buFont typeface="Arial"/>
              <a:buNone/>
            </a:pPr>
            <a:r>
              <a:rPr lang="pl-PL" sz="1200" b="1" i="0" u="none" strike="noStrike" cap="none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 dirty="0"/>
          </a:p>
        </p:txBody>
      </p:sp>
      <p:sp>
        <p:nvSpPr>
          <p:cNvPr id="242" name="Google Shape;242;p5"/>
          <p:cNvSpPr/>
          <p:nvPr/>
        </p:nvSpPr>
        <p:spPr>
          <a:xfrm>
            <a:off x="3242720" y="1196752"/>
            <a:ext cx="1872208" cy="327933"/>
          </a:xfrm>
          <a:prstGeom prst="ellipse">
            <a:avLst/>
          </a:prstGeom>
          <a:solidFill>
            <a:schemeClr val="lt1"/>
          </a:solidFill>
          <a:ln>
            <a:noFill/>
          </a:ln>
          <a:effectLst>
            <a:outerShdw blurRad="225425" dist="50800" dir="5220000" algn="ctr">
              <a:srgbClr val="000000">
                <a:alpha val="3294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200"/>
              <a:buFont typeface="Arial"/>
              <a:buNone/>
            </a:pPr>
            <a:r>
              <a:rPr lang="pl-PL" sz="1200" b="1" i="0" u="none" strike="noStrike" cap="none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3.578.252,83 zł </a:t>
            </a:r>
            <a:endParaRPr sz="12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" name="Google Shape;243;p5"/>
          <p:cNvSpPr/>
          <p:nvPr/>
        </p:nvSpPr>
        <p:spPr>
          <a:xfrm>
            <a:off x="3203848" y="1973737"/>
            <a:ext cx="1872208" cy="327933"/>
          </a:xfrm>
          <a:prstGeom prst="ellipse">
            <a:avLst/>
          </a:prstGeom>
          <a:solidFill>
            <a:schemeClr val="lt1"/>
          </a:solidFill>
          <a:ln>
            <a:noFill/>
          </a:ln>
          <a:effectLst>
            <a:outerShdw blurRad="225425" dist="50800" dir="5220000" algn="ctr">
              <a:srgbClr val="000000">
                <a:alpha val="3294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entury Gothic"/>
              <a:buNone/>
            </a:pPr>
            <a:endParaRPr sz="12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200"/>
              <a:buFont typeface="Arial"/>
              <a:buNone/>
            </a:pPr>
            <a:r>
              <a:rPr lang="pl-PL" sz="1200" b="1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2.500,00 zł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</a:pPr>
            <a:r>
              <a:rPr lang="pl-PL"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endParaRPr/>
          </a:p>
        </p:txBody>
      </p:sp>
      <p:sp>
        <p:nvSpPr>
          <p:cNvPr id="244" name="Google Shape;244;p5"/>
          <p:cNvSpPr/>
          <p:nvPr/>
        </p:nvSpPr>
        <p:spPr>
          <a:xfrm>
            <a:off x="3254765" y="2737927"/>
            <a:ext cx="1872208" cy="327933"/>
          </a:xfrm>
          <a:prstGeom prst="ellipse">
            <a:avLst/>
          </a:prstGeom>
          <a:solidFill>
            <a:schemeClr val="lt1"/>
          </a:solidFill>
          <a:ln>
            <a:noFill/>
          </a:ln>
          <a:effectLst>
            <a:outerShdw blurRad="225425" dist="50800" dir="5220000" algn="ctr">
              <a:srgbClr val="000000">
                <a:alpha val="3294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200"/>
              <a:buFont typeface="Arial"/>
              <a:buNone/>
            </a:pPr>
            <a:r>
              <a:rPr lang="pl-PL" sz="1200" b="1" i="0" u="none" strike="noStrike" cap="none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195.118,95</a:t>
            </a:r>
            <a:r>
              <a:rPr lang="pl-PL" sz="12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r>
              <a:rPr lang="pl-PL" sz="1200" b="1" i="0" u="none" strike="noStrike" cap="none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zł</a:t>
            </a:r>
            <a:endParaRPr dirty="0">
              <a:solidFill>
                <a:srgbClr val="0070C0"/>
              </a:solidFill>
            </a:endParaRPr>
          </a:p>
        </p:txBody>
      </p:sp>
      <p:sp>
        <p:nvSpPr>
          <p:cNvPr id="245" name="Google Shape;245;p5"/>
          <p:cNvSpPr/>
          <p:nvPr/>
        </p:nvSpPr>
        <p:spPr>
          <a:xfrm>
            <a:off x="3246976" y="3411019"/>
            <a:ext cx="1872208" cy="327933"/>
          </a:xfrm>
          <a:prstGeom prst="ellipse">
            <a:avLst/>
          </a:prstGeom>
          <a:solidFill>
            <a:srgbClr val="F2F2F2"/>
          </a:solidFill>
          <a:ln>
            <a:noFill/>
          </a:ln>
          <a:effectLst>
            <a:outerShdw blurRad="225425" dist="50800" dir="5220000" algn="ctr">
              <a:srgbClr val="000000">
                <a:alpha val="3294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200"/>
              <a:buFont typeface="Arial"/>
              <a:buNone/>
            </a:pPr>
            <a:r>
              <a:rPr lang="pl-PL" sz="1200" b="1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167.404,96 zł</a:t>
            </a:r>
            <a:endParaRPr/>
          </a:p>
        </p:txBody>
      </p:sp>
      <p:sp>
        <p:nvSpPr>
          <p:cNvPr id="246" name="Google Shape;246;p5"/>
          <p:cNvSpPr/>
          <p:nvPr/>
        </p:nvSpPr>
        <p:spPr>
          <a:xfrm>
            <a:off x="3286559" y="4132405"/>
            <a:ext cx="1872208" cy="327933"/>
          </a:xfrm>
          <a:prstGeom prst="ellipse">
            <a:avLst/>
          </a:prstGeom>
          <a:solidFill>
            <a:schemeClr val="lt1"/>
          </a:solidFill>
          <a:ln>
            <a:noFill/>
          </a:ln>
          <a:effectLst>
            <a:outerShdw blurRad="225425" dist="50800" dir="5220000" algn="ctr">
              <a:srgbClr val="000000">
                <a:alpha val="3294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200"/>
              <a:buFont typeface="Arial"/>
              <a:buNone/>
            </a:pPr>
            <a:r>
              <a:rPr lang="pl-PL" sz="1200" b="1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4.042,94 zł</a:t>
            </a:r>
            <a:endParaRPr/>
          </a:p>
        </p:txBody>
      </p:sp>
      <p:sp>
        <p:nvSpPr>
          <p:cNvPr id="247" name="Google Shape;247;p5"/>
          <p:cNvSpPr/>
          <p:nvPr/>
        </p:nvSpPr>
        <p:spPr>
          <a:xfrm>
            <a:off x="3320043" y="4828859"/>
            <a:ext cx="1872208" cy="327933"/>
          </a:xfrm>
          <a:prstGeom prst="ellipse">
            <a:avLst/>
          </a:prstGeom>
          <a:solidFill>
            <a:schemeClr val="lt1"/>
          </a:solidFill>
          <a:ln>
            <a:noFill/>
          </a:ln>
          <a:effectLst>
            <a:outerShdw blurRad="225425" dist="50800" dir="5220000" algn="ctr">
              <a:srgbClr val="000000">
                <a:alpha val="3294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200"/>
              <a:buFont typeface="Arial"/>
              <a:buNone/>
            </a:pPr>
            <a:r>
              <a:rPr lang="pl-PL" sz="1200" b="1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93.874,75 zł</a:t>
            </a:r>
            <a:endParaRPr/>
          </a:p>
        </p:txBody>
      </p:sp>
      <p:sp>
        <p:nvSpPr>
          <p:cNvPr id="248" name="Google Shape;248;p5"/>
          <p:cNvSpPr/>
          <p:nvPr/>
        </p:nvSpPr>
        <p:spPr>
          <a:xfrm>
            <a:off x="3331040" y="5550485"/>
            <a:ext cx="1872208" cy="327933"/>
          </a:xfrm>
          <a:prstGeom prst="ellipse">
            <a:avLst/>
          </a:prstGeom>
          <a:solidFill>
            <a:schemeClr val="lt1"/>
          </a:solidFill>
          <a:ln>
            <a:noFill/>
          </a:ln>
          <a:effectLst>
            <a:outerShdw blurRad="225425" dist="50800" dir="5220000" algn="ctr">
              <a:srgbClr val="000000">
                <a:alpha val="3294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200"/>
              <a:buFont typeface="Arial"/>
              <a:buNone/>
            </a:pPr>
            <a:r>
              <a:rPr lang="pl-PL" sz="1200" b="1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17.672,12 zł</a:t>
            </a:r>
            <a:endParaRPr sz="1800" b="0" i="0" u="none" strike="noStrike" cap="none">
              <a:solidFill>
                <a:srgbClr val="0070C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49" name="Google Shape;249;p5"/>
          <p:cNvSpPr/>
          <p:nvPr/>
        </p:nvSpPr>
        <p:spPr>
          <a:xfrm>
            <a:off x="3275856" y="6269821"/>
            <a:ext cx="1872208" cy="327933"/>
          </a:xfrm>
          <a:prstGeom prst="ellipse">
            <a:avLst/>
          </a:prstGeom>
          <a:solidFill>
            <a:schemeClr val="lt1"/>
          </a:solidFill>
          <a:ln>
            <a:noFill/>
          </a:ln>
          <a:effectLst>
            <a:outerShdw blurRad="225425" dist="50800" dir="5220000" algn="ctr">
              <a:srgbClr val="000000">
                <a:alpha val="3294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200"/>
              <a:buFont typeface="Arial"/>
              <a:buNone/>
            </a:pPr>
            <a:r>
              <a:rPr lang="pl-PL" sz="1200" b="1" dirty="0">
                <a:solidFill>
                  <a:srgbClr val="0070C0"/>
                </a:solidFill>
              </a:rPr>
              <a:t>1.224,00 </a:t>
            </a:r>
            <a:r>
              <a:rPr lang="pl-PL" sz="1200" b="1" i="0" u="none" strike="noStrike" cap="none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zł</a:t>
            </a:r>
            <a:endParaRPr dirty="0"/>
          </a:p>
        </p:txBody>
      </p:sp>
      <p:sp>
        <p:nvSpPr>
          <p:cNvPr id="250" name="Google Shape;250;p5"/>
          <p:cNvSpPr/>
          <p:nvPr/>
        </p:nvSpPr>
        <p:spPr>
          <a:xfrm rot="5400000">
            <a:off x="107156" y="188118"/>
            <a:ext cx="865187" cy="720725"/>
          </a:xfrm>
          <a:prstGeom prst="triangle">
            <a:avLst>
              <a:gd name="adj" fmla="val 10680"/>
            </a:avLst>
          </a:prstGeom>
          <a:solidFill>
            <a:schemeClr val="accent1"/>
          </a:solidFill>
          <a:ln w="12700" cap="flat" cmpd="sng">
            <a:solidFill>
              <a:srgbClr val="FFD25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51" name="Google Shape;251;p5"/>
          <p:cNvSpPr txBox="1"/>
          <p:nvPr/>
        </p:nvSpPr>
        <p:spPr>
          <a:xfrm>
            <a:off x="899592" y="332656"/>
            <a:ext cx="1008112" cy="40011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D05D"/>
              </a:buClr>
              <a:buSzPts val="2000"/>
              <a:buFont typeface="Century Gothic"/>
              <a:buNone/>
            </a:pPr>
            <a:r>
              <a:rPr lang="pl-PL" sz="2000" b="0" i="0" u="none" strike="noStrike" cap="none">
                <a:solidFill>
                  <a:srgbClr val="FFD05D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2024</a:t>
            </a:r>
            <a:endParaRPr/>
          </a:p>
        </p:txBody>
      </p:sp>
      <p:sp>
        <p:nvSpPr>
          <p:cNvPr id="252" name="Google Shape;252;p5"/>
          <p:cNvSpPr/>
          <p:nvPr/>
        </p:nvSpPr>
        <p:spPr>
          <a:xfrm>
            <a:off x="2267744" y="116632"/>
            <a:ext cx="4824536" cy="601662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EFFCFF"/>
              </a:gs>
              <a:gs pos="34000">
                <a:srgbClr val="EBFAFF"/>
              </a:gs>
              <a:gs pos="100000">
                <a:srgbClr val="9EE0F8"/>
              </a:gs>
            </a:gsLst>
            <a:path path="circle">
              <a:fillToRect l="50000" t="50000" r="50000" b="50000"/>
            </a:path>
            <a:tileRect/>
          </a:gradFill>
          <a:ln w="9525" cap="flat" cmpd="sng">
            <a:solidFill>
              <a:srgbClr val="55BBD6"/>
            </a:solidFill>
            <a:prstDash val="solid"/>
            <a:round/>
            <a:headEnd type="none" w="sm" len="sm"/>
            <a:tailEnd type="none" w="sm" len="sm"/>
          </a:ln>
          <a:effectLst>
            <a:outerShdw blurRad="63500" dist="25400" dir="14700000" algn="t" rotWithShape="0">
              <a:srgbClr val="000000">
                <a:alpha val="4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600"/>
              <a:buFont typeface="Arial"/>
              <a:buNone/>
            </a:pPr>
            <a:r>
              <a:rPr lang="pl-PL" sz="1600" b="1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zadania zlecone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600"/>
              <a:buFont typeface="Arial"/>
              <a:buNone/>
            </a:pPr>
            <a:r>
              <a:rPr lang="pl-PL" sz="1600" b="1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finansowane z budżetu państwa</a:t>
            </a:r>
            <a:endParaRPr/>
          </a:p>
        </p:txBody>
      </p:sp>
      <p:sp>
        <p:nvSpPr>
          <p:cNvPr id="253" name="Google Shape;253;p5">
            <a:hlinkClick r:id="" action="ppaction://hlinkshowjump?jump=nextslide"/>
          </p:cNvPr>
          <p:cNvSpPr/>
          <p:nvPr/>
        </p:nvSpPr>
        <p:spPr>
          <a:xfrm>
            <a:off x="1749178" y="404664"/>
            <a:ext cx="288032" cy="28803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  <a:moveTo>
                  <a:pt x="105000" y="60000"/>
                </a:moveTo>
                <a:lnTo>
                  <a:pt x="15000" y="15000"/>
                </a:lnTo>
                <a:lnTo>
                  <a:pt x="15000" y="105000"/>
                </a:lnTo>
                <a:close/>
              </a:path>
              <a:path w="120000" h="120000" fill="darken" extrusionOk="0">
                <a:moveTo>
                  <a:pt x="105000" y="60000"/>
                </a:moveTo>
                <a:lnTo>
                  <a:pt x="15000" y="15000"/>
                </a:lnTo>
                <a:lnTo>
                  <a:pt x="15000" y="105000"/>
                </a:lnTo>
                <a:close/>
              </a:path>
              <a:path w="120000" h="120000" fill="none" extrusionOk="0">
                <a:moveTo>
                  <a:pt x="105000" y="60000"/>
                </a:moveTo>
                <a:lnTo>
                  <a:pt x="15000" y="105000"/>
                </a:lnTo>
                <a:lnTo>
                  <a:pt x="15000" y="15000"/>
                </a:lnTo>
                <a:close/>
              </a:path>
              <a:path w="120000" h="120000" fill="none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gradFill>
            <a:gsLst>
              <a:gs pos="0">
                <a:srgbClr val="EFFCFF"/>
              </a:gs>
              <a:gs pos="34000">
                <a:srgbClr val="EBFAFF"/>
              </a:gs>
              <a:gs pos="100000">
                <a:srgbClr val="9EE0F8"/>
              </a:gs>
            </a:gsLst>
            <a:path path="circle">
              <a:fillToRect l="50000" t="50000" r="50000" b="50000"/>
            </a:path>
            <a:tileRect/>
          </a:gradFill>
          <a:ln w="9525" cap="flat" cmpd="sng">
            <a:solidFill>
              <a:srgbClr val="55BBD6"/>
            </a:solidFill>
            <a:prstDash val="solid"/>
            <a:round/>
            <a:headEnd type="none" w="sm" len="sm"/>
            <a:tailEnd type="none" w="sm" len="sm"/>
          </a:ln>
          <a:effectLst>
            <a:outerShdw blurRad="63500" dist="25400" dir="14700000" algn="t" rotWithShape="0">
              <a:srgbClr val="000000">
                <a:alpha val="4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entury Gothic"/>
              <a:buNone/>
            </a:pPr>
            <a:endParaRPr sz="1800" b="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54" name="Google Shape;254;p5"/>
          <p:cNvSpPr txBox="1"/>
          <p:nvPr/>
        </p:nvSpPr>
        <p:spPr>
          <a:xfrm>
            <a:off x="7885112" y="5300662"/>
            <a:ext cx="1008062" cy="1081087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rgbClr val="FFD25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55" name="Google Shape;255;p5" descr="C:\Users\Dell\Desktop\SENIOR 2025\ROPS\zdjecia z ropsu do sprawozdania\424673423_7187650181301076_8420664032108457345_n.jpg"/>
          <p:cNvPicPr preferRelativeResize="0"/>
          <p:nvPr/>
        </p:nvPicPr>
        <p:blipFill rotWithShape="1">
          <a:blip r:embed="rId3">
            <a:alphaModFix/>
          </a:blip>
          <a:srcRect t="9150" r="-5640" b="10064"/>
          <a:stretch/>
        </p:blipFill>
        <p:spPr>
          <a:xfrm>
            <a:off x="7937500" y="5516562"/>
            <a:ext cx="882650" cy="674687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Google Shape;256;p5"/>
          <p:cNvSpPr/>
          <p:nvPr/>
        </p:nvSpPr>
        <p:spPr>
          <a:xfrm rot="-5400000">
            <a:off x="6876256" y="5372893"/>
            <a:ext cx="1081087" cy="936625"/>
          </a:xfrm>
          <a:prstGeom prst="triangle">
            <a:avLst>
              <a:gd name="adj" fmla="val 10680"/>
            </a:avLst>
          </a:prstGeom>
          <a:solidFill>
            <a:schemeClr val="accent1"/>
          </a:solidFill>
          <a:ln w="12700" cap="flat" cmpd="sng">
            <a:solidFill>
              <a:srgbClr val="FFD25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257" name="Google Shape;257;p5"/>
          <p:cNvCxnSpPr/>
          <p:nvPr/>
        </p:nvCxnSpPr>
        <p:spPr>
          <a:xfrm>
            <a:off x="5292725" y="6453187"/>
            <a:ext cx="217487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med" len="med"/>
            <a:tailEnd type="triangle" w="med" len="med"/>
          </a:ln>
        </p:spPr>
      </p:cxnSp>
      <p:sp>
        <p:nvSpPr>
          <p:cNvPr id="258" name="Google Shape;258;p5">
            <a:hlinkClick r:id="" action="ppaction://hlinkshowjump?jump=nextslide"/>
          </p:cNvPr>
          <p:cNvSpPr/>
          <p:nvPr/>
        </p:nvSpPr>
        <p:spPr>
          <a:xfrm>
            <a:off x="107504" y="1340768"/>
            <a:ext cx="288032" cy="28803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  <a:moveTo>
                  <a:pt x="105000" y="60000"/>
                </a:moveTo>
                <a:lnTo>
                  <a:pt x="15000" y="15000"/>
                </a:lnTo>
                <a:lnTo>
                  <a:pt x="15000" y="105000"/>
                </a:lnTo>
                <a:close/>
              </a:path>
              <a:path w="120000" h="120000" fill="darken" extrusionOk="0">
                <a:moveTo>
                  <a:pt x="105000" y="60000"/>
                </a:moveTo>
                <a:lnTo>
                  <a:pt x="15000" y="15000"/>
                </a:lnTo>
                <a:lnTo>
                  <a:pt x="15000" y="105000"/>
                </a:lnTo>
                <a:close/>
              </a:path>
              <a:path w="120000" h="120000" fill="none" extrusionOk="0">
                <a:moveTo>
                  <a:pt x="105000" y="60000"/>
                </a:moveTo>
                <a:lnTo>
                  <a:pt x="15000" y="105000"/>
                </a:lnTo>
                <a:lnTo>
                  <a:pt x="15000" y="15000"/>
                </a:lnTo>
                <a:close/>
              </a:path>
              <a:path w="120000" h="120000" fill="none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gradFill>
            <a:gsLst>
              <a:gs pos="0">
                <a:srgbClr val="EFFCFF"/>
              </a:gs>
              <a:gs pos="34000">
                <a:srgbClr val="EBFAFF"/>
              </a:gs>
              <a:gs pos="100000">
                <a:srgbClr val="9EE0F8"/>
              </a:gs>
            </a:gsLst>
            <a:path path="circle">
              <a:fillToRect l="50000" t="50000" r="50000" b="50000"/>
            </a:path>
            <a:tileRect/>
          </a:gradFill>
          <a:ln w="9525" cap="flat" cmpd="sng">
            <a:solidFill>
              <a:srgbClr val="55BBD6"/>
            </a:solidFill>
            <a:prstDash val="solid"/>
            <a:round/>
            <a:headEnd type="none" w="sm" len="sm"/>
            <a:tailEnd type="none" w="sm" len="sm"/>
          </a:ln>
          <a:effectLst>
            <a:outerShdw blurRad="63500" dist="25400" dir="14700000" algn="t" rotWithShape="0">
              <a:srgbClr val="000000">
                <a:alpha val="4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entury Gothic"/>
              <a:buNone/>
            </a:pPr>
            <a:endParaRPr sz="1800" b="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59" name="Google Shape;259;p5">
            <a:hlinkClick r:id="" action="ppaction://hlinkshowjump?jump=nextslide"/>
          </p:cNvPr>
          <p:cNvSpPr/>
          <p:nvPr/>
        </p:nvSpPr>
        <p:spPr>
          <a:xfrm>
            <a:off x="107504" y="2060848"/>
            <a:ext cx="288032" cy="28803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  <a:moveTo>
                  <a:pt x="105000" y="60000"/>
                </a:moveTo>
                <a:lnTo>
                  <a:pt x="15000" y="15000"/>
                </a:lnTo>
                <a:lnTo>
                  <a:pt x="15000" y="105000"/>
                </a:lnTo>
                <a:close/>
              </a:path>
              <a:path w="120000" h="120000" fill="darken" extrusionOk="0">
                <a:moveTo>
                  <a:pt x="105000" y="60000"/>
                </a:moveTo>
                <a:lnTo>
                  <a:pt x="15000" y="15000"/>
                </a:lnTo>
                <a:lnTo>
                  <a:pt x="15000" y="105000"/>
                </a:lnTo>
                <a:close/>
              </a:path>
              <a:path w="120000" h="120000" fill="none" extrusionOk="0">
                <a:moveTo>
                  <a:pt x="105000" y="60000"/>
                </a:moveTo>
                <a:lnTo>
                  <a:pt x="15000" y="105000"/>
                </a:lnTo>
                <a:lnTo>
                  <a:pt x="15000" y="15000"/>
                </a:lnTo>
                <a:close/>
              </a:path>
              <a:path w="120000" h="120000" fill="none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gradFill>
            <a:gsLst>
              <a:gs pos="0">
                <a:srgbClr val="EFFCFF"/>
              </a:gs>
              <a:gs pos="34000">
                <a:srgbClr val="EBFAFF"/>
              </a:gs>
              <a:gs pos="100000">
                <a:srgbClr val="9EE0F8"/>
              </a:gs>
            </a:gsLst>
            <a:path path="circle">
              <a:fillToRect l="50000" t="50000" r="50000" b="50000"/>
            </a:path>
            <a:tileRect/>
          </a:gradFill>
          <a:ln w="9525" cap="flat" cmpd="sng">
            <a:solidFill>
              <a:srgbClr val="55BBD6"/>
            </a:solidFill>
            <a:prstDash val="solid"/>
            <a:round/>
            <a:headEnd type="none" w="sm" len="sm"/>
            <a:tailEnd type="none" w="sm" len="sm"/>
          </a:ln>
          <a:effectLst>
            <a:outerShdw blurRad="63500" dist="25400" dir="14700000" algn="t" rotWithShape="0">
              <a:srgbClr val="000000">
                <a:alpha val="4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entury Gothic"/>
              <a:buNone/>
            </a:pPr>
            <a:endParaRPr sz="1800" b="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60" name="Google Shape;260;p5">
            <a:hlinkClick r:id="" action="ppaction://hlinkshowjump?jump=nextslide"/>
          </p:cNvPr>
          <p:cNvSpPr/>
          <p:nvPr/>
        </p:nvSpPr>
        <p:spPr>
          <a:xfrm>
            <a:off x="107504" y="2708920"/>
            <a:ext cx="288032" cy="28803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  <a:moveTo>
                  <a:pt x="105000" y="60000"/>
                </a:moveTo>
                <a:lnTo>
                  <a:pt x="15000" y="15000"/>
                </a:lnTo>
                <a:lnTo>
                  <a:pt x="15000" y="105000"/>
                </a:lnTo>
                <a:close/>
              </a:path>
              <a:path w="120000" h="120000" fill="darken" extrusionOk="0">
                <a:moveTo>
                  <a:pt x="105000" y="60000"/>
                </a:moveTo>
                <a:lnTo>
                  <a:pt x="15000" y="15000"/>
                </a:lnTo>
                <a:lnTo>
                  <a:pt x="15000" y="105000"/>
                </a:lnTo>
                <a:close/>
              </a:path>
              <a:path w="120000" h="120000" fill="none" extrusionOk="0">
                <a:moveTo>
                  <a:pt x="105000" y="60000"/>
                </a:moveTo>
                <a:lnTo>
                  <a:pt x="15000" y="105000"/>
                </a:lnTo>
                <a:lnTo>
                  <a:pt x="15000" y="15000"/>
                </a:lnTo>
                <a:close/>
              </a:path>
              <a:path w="120000" h="120000" fill="none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gradFill>
            <a:gsLst>
              <a:gs pos="0">
                <a:srgbClr val="EFFCFF"/>
              </a:gs>
              <a:gs pos="34000">
                <a:srgbClr val="EBFAFF"/>
              </a:gs>
              <a:gs pos="100000">
                <a:srgbClr val="9EE0F8"/>
              </a:gs>
            </a:gsLst>
            <a:path path="circle">
              <a:fillToRect l="50000" t="50000" r="50000" b="50000"/>
            </a:path>
            <a:tileRect/>
          </a:gradFill>
          <a:ln w="9525" cap="flat" cmpd="sng">
            <a:solidFill>
              <a:srgbClr val="55BBD6"/>
            </a:solidFill>
            <a:prstDash val="solid"/>
            <a:round/>
            <a:headEnd type="none" w="sm" len="sm"/>
            <a:tailEnd type="none" w="sm" len="sm"/>
          </a:ln>
          <a:effectLst>
            <a:outerShdw blurRad="63500" dist="25400" dir="14700000" algn="t" rotWithShape="0">
              <a:srgbClr val="000000">
                <a:alpha val="4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entury Gothic"/>
              <a:buNone/>
            </a:pPr>
            <a:endParaRPr sz="1800" b="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61" name="Google Shape;261;p5">
            <a:hlinkClick r:id="" action="ppaction://hlinkshowjump?jump=nextslide"/>
          </p:cNvPr>
          <p:cNvSpPr/>
          <p:nvPr/>
        </p:nvSpPr>
        <p:spPr>
          <a:xfrm>
            <a:off x="107504" y="3429000"/>
            <a:ext cx="288032" cy="28803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  <a:moveTo>
                  <a:pt x="105000" y="60000"/>
                </a:moveTo>
                <a:lnTo>
                  <a:pt x="15000" y="15000"/>
                </a:lnTo>
                <a:lnTo>
                  <a:pt x="15000" y="105000"/>
                </a:lnTo>
                <a:close/>
              </a:path>
              <a:path w="120000" h="120000" fill="darken" extrusionOk="0">
                <a:moveTo>
                  <a:pt x="105000" y="60000"/>
                </a:moveTo>
                <a:lnTo>
                  <a:pt x="15000" y="15000"/>
                </a:lnTo>
                <a:lnTo>
                  <a:pt x="15000" y="105000"/>
                </a:lnTo>
                <a:close/>
              </a:path>
              <a:path w="120000" h="120000" fill="none" extrusionOk="0">
                <a:moveTo>
                  <a:pt x="105000" y="60000"/>
                </a:moveTo>
                <a:lnTo>
                  <a:pt x="15000" y="105000"/>
                </a:lnTo>
                <a:lnTo>
                  <a:pt x="15000" y="15000"/>
                </a:lnTo>
                <a:close/>
              </a:path>
              <a:path w="120000" h="120000" fill="none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gradFill>
            <a:gsLst>
              <a:gs pos="0">
                <a:srgbClr val="EFFCFF"/>
              </a:gs>
              <a:gs pos="34000">
                <a:srgbClr val="EBFAFF"/>
              </a:gs>
              <a:gs pos="100000">
                <a:srgbClr val="9EE0F8"/>
              </a:gs>
            </a:gsLst>
            <a:path path="circle">
              <a:fillToRect l="50000" t="50000" r="50000" b="50000"/>
            </a:path>
            <a:tileRect/>
          </a:gradFill>
          <a:ln w="9525" cap="flat" cmpd="sng">
            <a:solidFill>
              <a:srgbClr val="55BBD6"/>
            </a:solidFill>
            <a:prstDash val="solid"/>
            <a:round/>
            <a:headEnd type="none" w="sm" len="sm"/>
            <a:tailEnd type="none" w="sm" len="sm"/>
          </a:ln>
          <a:effectLst>
            <a:outerShdw blurRad="63500" dist="25400" dir="14700000" algn="t" rotWithShape="0">
              <a:srgbClr val="000000">
                <a:alpha val="4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entury Gothic"/>
              <a:buNone/>
            </a:pPr>
            <a:endParaRPr sz="1800" b="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62" name="Google Shape;262;p5">
            <a:hlinkClick r:id="" action="ppaction://hlinkshowjump?jump=nextslide"/>
          </p:cNvPr>
          <p:cNvSpPr/>
          <p:nvPr/>
        </p:nvSpPr>
        <p:spPr>
          <a:xfrm>
            <a:off x="107504" y="4221088"/>
            <a:ext cx="288032" cy="28803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  <a:moveTo>
                  <a:pt x="105000" y="60000"/>
                </a:moveTo>
                <a:lnTo>
                  <a:pt x="15000" y="15000"/>
                </a:lnTo>
                <a:lnTo>
                  <a:pt x="15000" y="105000"/>
                </a:lnTo>
                <a:close/>
              </a:path>
              <a:path w="120000" h="120000" fill="darken" extrusionOk="0">
                <a:moveTo>
                  <a:pt x="105000" y="60000"/>
                </a:moveTo>
                <a:lnTo>
                  <a:pt x="15000" y="15000"/>
                </a:lnTo>
                <a:lnTo>
                  <a:pt x="15000" y="105000"/>
                </a:lnTo>
                <a:close/>
              </a:path>
              <a:path w="120000" h="120000" fill="none" extrusionOk="0">
                <a:moveTo>
                  <a:pt x="105000" y="60000"/>
                </a:moveTo>
                <a:lnTo>
                  <a:pt x="15000" y="105000"/>
                </a:lnTo>
                <a:lnTo>
                  <a:pt x="15000" y="15000"/>
                </a:lnTo>
                <a:close/>
              </a:path>
              <a:path w="120000" h="120000" fill="none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gradFill>
            <a:gsLst>
              <a:gs pos="0">
                <a:srgbClr val="EFFCFF"/>
              </a:gs>
              <a:gs pos="34000">
                <a:srgbClr val="EBFAFF"/>
              </a:gs>
              <a:gs pos="100000">
                <a:srgbClr val="9EE0F8"/>
              </a:gs>
            </a:gsLst>
            <a:path path="circle">
              <a:fillToRect l="50000" t="50000" r="50000" b="50000"/>
            </a:path>
            <a:tileRect/>
          </a:gradFill>
          <a:ln w="9525" cap="flat" cmpd="sng">
            <a:solidFill>
              <a:srgbClr val="55BBD6"/>
            </a:solidFill>
            <a:prstDash val="solid"/>
            <a:round/>
            <a:headEnd type="none" w="sm" len="sm"/>
            <a:tailEnd type="none" w="sm" len="sm"/>
          </a:ln>
          <a:effectLst>
            <a:outerShdw blurRad="63500" dist="25400" dir="14700000" algn="t" rotWithShape="0">
              <a:srgbClr val="000000">
                <a:alpha val="4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entury Gothic"/>
              <a:buNone/>
            </a:pPr>
            <a:endParaRPr sz="1800" b="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63" name="Google Shape;263;p5">
            <a:hlinkClick r:id="" action="ppaction://hlinkshowjump?jump=nextslide"/>
          </p:cNvPr>
          <p:cNvSpPr/>
          <p:nvPr/>
        </p:nvSpPr>
        <p:spPr>
          <a:xfrm>
            <a:off x="107504" y="4941168"/>
            <a:ext cx="288032" cy="28803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  <a:moveTo>
                  <a:pt x="105000" y="60000"/>
                </a:moveTo>
                <a:lnTo>
                  <a:pt x="15000" y="15000"/>
                </a:lnTo>
                <a:lnTo>
                  <a:pt x="15000" y="105000"/>
                </a:lnTo>
                <a:close/>
              </a:path>
              <a:path w="120000" h="120000" fill="darken" extrusionOk="0">
                <a:moveTo>
                  <a:pt x="105000" y="60000"/>
                </a:moveTo>
                <a:lnTo>
                  <a:pt x="15000" y="15000"/>
                </a:lnTo>
                <a:lnTo>
                  <a:pt x="15000" y="105000"/>
                </a:lnTo>
                <a:close/>
              </a:path>
              <a:path w="120000" h="120000" fill="none" extrusionOk="0">
                <a:moveTo>
                  <a:pt x="105000" y="60000"/>
                </a:moveTo>
                <a:lnTo>
                  <a:pt x="15000" y="105000"/>
                </a:lnTo>
                <a:lnTo>
                  <a:pt x="15000" y="15000"/>
                </a:lnTo>
                <a:close/>
              </a:path>
              <a:path w="120000" h="120000" fill="none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gradFill>
            <a:gsLst>
              <a:gs pos="0">
                <a:srgbClr val="EFFCFF"/>
              </a:gs>
              <a:gs pos="34000">
                <a:srgbClr val="EBFAFF"/>
              </a:gs>
              <a:gs pos="100000">
                <a:srgbClr val="9EE0F8"/>
              </a:gs>
            </a:gsLst>
            <a:path path="circle">
              <a:fillToRect l="50000" t="50000" r="50000" b="50000"/>
            </a:path>
            <a:tileRect/>
          </a:gradFill>
          <a:ln w="9525" cap="flat" cmpd="sng">
            <a:solidFill>
              <a:srgbClr val="55BBD6"/>
            </a:solidFill>
            <a:prstDash val="solid"/>
            <a:round/>
            <a:headEnd type="none" w="sm" len="sm"/>
            <a:tailEnd type="none" w="sm" len="sm"/>
          </a:ln>
          <a:effectLst>
            <a:outerShdw blurRad="63500" dist="25400" dir="14700000" algn="t" rotWithShape="0">
              <a:srgbClr val="000000">
                <a:alpha val="4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entury Gothic"/>
              <a:buNone/>
            </a:pPr>
            <a:endParaRPr sz="1800" b="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64" name="Google Shape;264;p5">
            <a:hlinkClick r:id="" action="ppaction://hlinkshowjump?jump=nextslide"/>
          </p:cNvPr>
          <p:cNvSpPr/>
          <p:nvPr/>
        </p:nvSpPr>
        <p:spPr>
          <a:xfrm>
            <a:off x="107504" y="5589240"/>
            <a:ext cx="288032" cy="28803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  <a:moveTo>
                  <a:pt x="105000" y="60000"/>
                </a:moveTo>
                <a:lnTo>
                  <a:pt x="15000" y="15000"/>
                </a:lnTo>
                <a:lnTo>
                  <a:pt x="15000" y="105000"/>
                </a:lnTo>
                <a:close/>
              </a:path>
              <a:path w="120000" h="120000" fill="darken" extrusionOk="0">
                <a:moveTo>
                  <a:pt x="105000" y="60000"/>
                </a:moveTo>
                <a:lnTo>
                  <a:pt x="15000" y="15000"/>
                </a:lnTo>
                <a:lnTo>
                  <a:pt x="15000" y="105000"/>
                </a:lnTo>
                <a:close/>
              </a:path>
              <a:path w="120000" h="120000" fill="none" extrusionOk="0">
                <a:moveTo>
                  <a:pt x="105000" y="60000"/>
                </a:moveTo>
                <a:lnTo>
                  <a:pt x="15000" y="105000"/>
                </a:lnTo>
                <a:lnTo>
                  <a:pt x="15000" y="15000"/>
                </a:lnTo>
                <a:close/>
              </a:path>
              <a:path w="120000" h="120000" fill="none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gradFill>
            <a:gsLst>
              <a:gs pos="0">
                <a:srgbClr val="EFFCFF"/>
              </a:gs>
              <a:gs pos="34000">
                <a:srgbClr val="EBFAFF"/>
              </a:gs>
              <a:gs pos="100000">
                <a:srgbClr val="9EE0F8"/>
              </a:gs>
            </a:gsLst>
            <a:path path="circle">
              <a:fillToRect l="50000" t="50000" r="50000" b="50000"/>
            </a:path>
            <a:tileRect/>
          </a:gradFill>
          <a:ln w="9525" cap="flat" cmpd="sng">
            <a:solidFill>
              <a:srgbClr val="55BBD6"/>
            </a:solidFill>
            <a:prstDash val="solid"/>
            <a:round/>
            <a:headEnd type="none" w="sm" len="sm"/>
            <a:tailEnd type="none" w="sm" len="sm"/>
          </a:ln>
          <a:effectLst>
            <a:outerShdw blurRad="63500" dist="25400" dir="14700000" algn="t" rotWithShape="0">
              <a:srgbClr val="000000">
                <a:alpha val="4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entury Gothic"/>
              <a:buNone/>
            </a:pPr>
            <a:endParaRPr sz="1800" b="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65" name="Google Shape;265;p5">
            <a:hlinkClick r:id="" action="ppaction://hlinkshowjump?jump=nextslide"/>
          </p:cNvPr>
          <p:cNvSpPr/>
          <p:nvPr/>
        </p:nvSpPr>
        <p:spPr>
          <a:xfrm>
            <a:off x="107504" y="6381328"/>
            <a:ext cx="288032" cy="28803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  <a:moveTo>
                  <a:pt x="105000" y="60000"/>
                </a:moveTo>
                <a:lnTo>
                  <a:pt x="15000" y="15000"/>
                </a:lnTo>
                <a:lnTo>
                  <a:pt x="15000" y="105000"/>
                </a:lnTo>
                <a:close/>
              </a:path>
              <a:path w="120000" h="120000" fill="darken" extrusionOk="0">
                <a:moveTo>
                  <a:pt x="105000" y="60000"/>
                </a:moveTo>
                <a:lnTo>
                  <a:pt x="15000" y="15000"/>
                </a:lnTo>
                <a:lnTo>
                  <a:pt x="15000" y="105000"/>
                </a:lnTo>
                <a:close/>
              </a:path>
              <a:path w="120000" h="120000" fill="none" extrusionOk="0">
                <a:moveTo>
                  <a:pt x="105000" y="60000"/>
                </a:moveTo>
                <a:lnTo>
                  <a:pt x="15000" y="105000"/>
                </a:lnTo>
                <a:lnTo>
                  <a:pt x="15000" y="15000"/>
                </a:lnTo>
                <a:close/>
              </a:path>
              <a:path w="120000" h="120000" fill="none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gradFill>
            <a:gsLst>
              <a:gs pos="0">
                <a:srgbClr val="EFFCFF"/>
              </a:gs>
              <a:gs pos="34000">
                <a:srgbClr val="EBFAFF"/>
              </a:gs>
              <a:gs pos="100000">
                <a:srgbClr val="9EE0F8"/>
              </a:gs>
            </a:gsLst>
            <a:path path="circle">
              <a:fillToRect l="50000" t="50000" r="50000" b="50000"/>
            </a:path>
            <a:tileRect/>
          </a:gradFill>
          <a:ln w="9525" cap="flat" cmpd="sng">
            <a:solidFill>
              <a:srgbClr val="55BBD6"/>
            </a:solidFill>
            <a:prstDash val="solid"/>
            <a:round/>
            <a:headEnd type="none" w="sm" len="sm"/>
            <a:tailEnd type="none" w="sm" len="sm"/>
          </a:ln>
          <a:effectLst>
            <a:outerShdw blurRad="63500" dist="25400" dir="14700000" algn="t" rotWithShape="0">
              <a:srgbClr val="000000">
                <a:alpha val="4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entury Gothic"/>
              <a:buNone/>
            </a:pPr>
            <a:endParaRPr sz="1800" b="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275;p6">
            <a:extLst>
              <a:ext uri="{FF2B5EF4-FFF2-40B4-BE49-F238E27FC236}">
                <a16:creationId xmlns:a16="http://schemas.microsoft.com/office/drawing/2014/main" xmlns="" id="{97C91DEE-F2CE-69CE-298C-E0F3E3232E00}"/>
              </a:ext>
            </a:extLst>
          </p:cNvPr>
          <p:cNvSpPr txBox="1"/>
          <p:nvPr/>
        </p:nvSpPr>
        <p:spPr>
          <a:xfrm>
            <a:off x="7913309" y="5515305"/>
            <a:ext cx="1008062" cy="1081087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rgbClr val="FFD25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aphicFrame>
        <p:nvGraphicFramePr>
          <p:cNvPr id="4" name="Wykres 3">
            <a:extLst>
              <a:ext uri="{FF2B5EF4-FFF2-40B4-BE49-F238E27FC236}">
                <a16:creationId xmlns:a16="http://schemas.microsoft.com/office/drawing/2014/main" xmlns="" id="{EF873019-64A2-8086-9714-002D14F71B1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11134233"/>
              </p:ext>
            </p:extLst>
          </p:nvPr>
        </p:nvGraphicFramePr>
        <p:xfrm>
          <a:off x="1165904" y="1517904"/>
          <a:ext cx="6652260" cy="34046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Google Shape;271;p6">
            <a:extLst>
              <a:ext uri="{FF2B5EF4-FFF2-40B4-BE49-F238E27FC236}">
                <a16:creationId xmlns:a16="http://schemas.microsoft.com/office/drawing/2014/main" xmlns="" id="{26729589-8D68-0F2A-5E82-0AC8604940B4}"/>
              </a:ext>
            </a:extLst>
          </p:cNvPr>
          <p:cNvSpPr/>
          <p:nvPr/>
        </p:nvSpPr>
        <p:spPr>
          <a:xfrm rot="5400000">
            <a:off x="107156" y="188118"/>
            <a:ext cx="865187" cy="720725"/>
          </a:xfrm>
          <a:prstGeom prst="triangle">
            <a:avLst>
              <a:gd name="adj" fmla="val 10680"/>
            </a:avLst>
          </a:prstGeom>
          <a:solidFill>
            <a:schemeClr val="accent1"/>
          </a:solidFill>
          <a:ln w="12700" cap="flat" cmpd="sng">
            <a:solidFill>
              <a:srgbClr val="FFD25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" name="Google Shape;272;p6">
            <a:extLst>
              <a:ext uri="{FF2B5EF4-FFF2-40B4-BE49-F238E27FC236}">
                <a16:creationId xmlns:a16="http://schemas.microsoft.com/office/drawing/2014/main" xmlns="" id="{4E5B4BEA-046A-0F48-9DA9-3C6AFF8B92EE}"/>
              </a:ext>
            </a:extLst>
          </p:cNvPr>
          <p:cNvSpPr txBox="1"/>
          <p:nvPr/>
        </p:nvSpPr>
        <p:spPr>
          <a:xfrm>
            <a:off x="899592" y="332656"/>
            <a:ext cx="1008112" cy="40011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D05D"/>
              </a:buClr>
              <a:buSzPts val="2000"/>
              <a:buFont typeface="Century Gothic"/>
              <a:buNone/>
            </a:pPr>
            <a:r>
              <a:rPr lang="pl-PL" sz="2000" b="0" i="0" u="none" strike="noStrike" cap="none" dirty="0">
                <a:solidFill>
                  <a:srgbClr val="FFD05D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2024</a:t>
            </a:r>
            <a:endParaRPr dirty="0"/>
          </a:p>
        </p:txBody>
      </p:sp>
      <p:sp>
        <p:nvSpPr>
          <p:cNvPr id="8" name="Google Shape;274;p6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B7380665-2BB6-5D4D-A1E3-22A386E677C9}"/>
              </a:ext>
            </a:extLst>
          </p:cNvPr>
          <p:cNvSpPr/>
          <p:nvPr/>
        </p:nvSpPr>
        <p:spPr>
          <a:xfrm>
            <a:off x="1749178" y="404664"/>
            <a:ext cx="288032" cy="28803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  <a:moveTo>
                  <a:pt x="105000" y="60000"/>
                </a:moveTo>
                <a:lnTo>
                  <a:pt x="15000" y="15000"/>
                </a:lnTo>
                <a:lnTo>
                  <a:pt x="15000" y="105000"/>
                </a:lnTo>
                <a:close/>
              </a:path>
              <a:path w="120000" h="120000" fill="darken" extrusionOk="0">
                <a:moveTo>
                  <a:pt x="105000" y="60000"/>
                </a:moveTo>
                <a:lnTo>
                  <a:pt x="15000" y="15000"/>
                </a:lnTo>
                <a:lnTo>
                  <a:pt x="15000" y="105000"/>
                </a:lnTo>
                <a:close/>
              </a:path>
              <a:path w="120000" h="120000" fill="none" extrusionOk="0">
                <a:moveTo>
                  <a:pt x="105000" y="60000"/>
                </a:moveTo>
                <a:lnTo>
                  <a:pt x="15000" y="105000"/>
                </a:lnTo>
                <a:lnTo>
                  <a:pt x="15000" y="15000"/>
                </a:lnTo>
                <a:close/>
              </a:path>
              <a:path w="120000" h="120000" fill="none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gradFill>
            <a:gsLst>
              <a:gs pos="0">
                <a:srgbClr val="EFFCFF"/>
              </a:gs>
              <a:gs pos="34000">
                <a:srgbClr val="EBFAFF"/>
              </a:gs>
              <a:gs pos="100000">
                <a:srgbClr val="9EE0F8"/>
              </a:gs>
            </a:gsLst>
            <a:path path="circle">
              <a:fillToRect l="50000" t="50000" r="50000" b="50000"/>
            </a:path>
            <a:tileRect/>
          </a:gradFill>
          <a:ln w="9525" cap="flat" cmpd="sng">
            <a:solidFill>
              <a:srgbClr val="55BBD6"/>
            </a:solidFill>
            <a:prstDash val="solid"/>
            <a:round/>
            <a:headEnd type="none" w="sm" len="sm"/>
            <a:tailEnd type="none" w="sm" len="sm"/>
          </a:ln>
          <a:effectLst>
            <a:outerShdw blurRad="63500" dist="25400" dir="14700000" algn="t" rotWithShape="0">
              <a:srgbClr val="000000">
                <a:alpha val="4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entury Gothic"/>
              <a:buNone/>
            </a:pPr>
            <a:endParaRPr sz="1800" b="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" name="Google Shape;273;p6">
            <a:extLst>
              <a:ext uri="{FF2B5EF4-FFF2-40B4-BE49-F238E27FC236}">
                <a16:creationId xmlns:a16="http://schemas.microsoft.com/office/drawing/2014/main" xmlns="" id="{CBE9B170-BA76-D6BC-1108-215F9BA9EA9D}"/>
              </a:ext>
            </a:extLst>
          </p:cNvPr>
          <p:cNvSpPr/>
          <p:nvPr/>
        </p:nvSpPr>
        <p:spPr>
          <a:xfrm>
            <a:off x="2240312" y="332656"/>
            <a:ext cx="4824536" cy="601662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EFFCFF"/>
              </a:gs>
              <a:gs pos="34000">
                <a:srgbClr val="EBFAFF"/>
              </a:gs>
              <a:gs pos="100000">
                <a:srgbClr val="9EE0F8"/>
              </a:gs>
            </a:gsLst>
            <a:path path="circle">
              <a:fillToRect l="50000" t="50000" r="50000" b="50000"/>
            </a:path>
            <a:tileRect/>
          </a:gradFill>
          <a:ln w="9525" cap="flat" cmpd="sng">
            <a:solidFill>
              <a:srgbClr val="55BBD6"/>
            </a:solidFill>
            <a:prstDash val="solid"/>
            <a:round/>
            <a:headEnd type="none" w="sm" len="sm"/>
            <a:tailEnd type="none" w="sm" len="sm"/>
          </a:ln>
          <a:effectLst>
            <a:outerShdw blurRad="63500" dist="25400" dir="14700000" algn="t" rotWithShape="0">
              <a:srgbClr val="000000">
                <a:alpha val="4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600"/>
              <a:buFont typeface="Arial"/>
              <a:buNone/>
            </a:pPr>
            <a:r>
              <a:rPr lang="pl-PL" sz="1600" b="1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zadania zlecone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600"/>
              <a:buFont typeface="Arial"/>
              <a:buNone/>
            </a:pPr>
            <a:r>
              <a:rPr lang="pl-PL" sz="1600" b="1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finansowane z budżetu państwa</a:t>
            </a:r>
            <a:endParaRPr/>
          </a:p>
        </p:txBody>
      </p:sp>
      <p:pic>
        <p:nvPicPr>
          <p:cNvPr id="10" name="Google Shape;276;p6" descr="C:\Users\Dell\Desktop\SENIOR 2025\ROPS\zdjecia z ropsu do sprawozdania\424673423_7187650181301076_8420664032108457345_n.jpg">
            <a:extLst>
              <a:ext uri="{FF2B5EF4-FFF2-40B4-BE49-F238E27FC236}">
                <a16:creationId xmlns:a16="http://schemas.microsoft.com/office/drawing/2014/main" xmlns="" id="{0D5EB033-7A88-C32C-760D-8FE17547525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9150" r="-5640" b="10064"/>
          <a:stretch/>
        </p:blipFill>
        <p:spPr>
          <a:xfrm>
            <a:off x="7976015" y="5710072"/>
            <a:ext cx="882650" cy="674687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277;p6">
            <a:extLst>
              <a:ext uri="{FF2B5EF4-FFF2-40B4-BE49-F238E27FC236}">
                <a16:creationId xmlns:a16="http://schemas.microsoft.com/office/drawing/2014/main" xmlns="" id="{9953CF28-9801-D300-2A47-44C2240BCED5}"/>
              </a:ext>
            </a:extLst>
          </p:cNvPr>
          <p:cNvSpPr/>
          <p:nvPr/>
        </p:nvSpPr>
        <p:spPr>
          <a:xfrm rot="16200000">
            <a:off x="6873100" y="5587536"/>
            <a:ext cx="1081087" cy="936625"/>
          </a:xfrm>
          <a:prstGeom prst="triangle">
            <a:avLst>
              <a:gd name="adj" fmla="val 10680"/>
            </a:avLst>
          </a:prstGeom>
          <a:solidFill>
            <a:schemeClr val="accent1"/>
          </a:solidFill>
          <a:ln w="12700" cap="flat" cmpd="sng">
            <a:solidFill>
              <a:srgbClr val="FFD25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aphicFrame>
        <p:nvGraphicFramePr>
          <p:cNvPr id="13" name="Tabela 12">
            <a:extLst>
              <a:ext uri="{FF2B5EF4-FFF2-40B4-BE49-F238E27FC236}">
                <a16:creationId xmlns:a16="http://schemas.microsoft.com/office/drawing/2014/main" xmlns="" id="{88797EC8-F80C-C26F-B61C-32F9845A8A9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8430957"/>
              </p:ext>
            </p:extLst>
          </p:nvPr>
        </p:nvGraphicFramePr>
        <p:xfrm>
          <a:off x="222629" y="5104141"/>
          <a:ext cx="3629161" cy="1635127"/>
        </p:xfrm>
        <a:graphic>
          <a:graphicData uri="http://schemas.openxmlformats.org/drawingml/2006/table">
            <a:tbl>
              <a:tblPr/>
              <a:tblGrid>
                <a:gridCol w="963657">
                  <a:extLst>
                    <a:ext uri="{9D8B030D-6E8A-4147-A177-3AD203B41FA5}">
                      <a16:colId xmlns:a16="http://schemas.microsoft.com/office/drawing/2014/main" xmlns="" val="3167980936"/>
                    </a:ext>
                  </a:extLst>
                </a:gridCol>
                <a:gridCol w="613727">
                  <a:extLst>
                    <a:ext uri="{9D8B030D-6E8A-4147-A177-3AD203B41FA5}">
                      <a16:colId xmlns:a16="http://schemas.microsoft.com/office/drawing/2014/main" xmlns="" val="3862172698"/>
                    </a:ext>
                  </a:extLst>
                </a:gridCol>
                <a:gridCol w="996182">
                  <a:extLst>
                    <a:ext uri="{9D8B030D-6E8A-4147-A177-3AD203B41FA5}">
                      <a16:colId xmlns:a16="http://schemas.microsoft.com/office/drawing/2014/main" xmlns="" val="252620850"/>
                    </a:ext>
                  </a:extLst>
                </a:gridCol>
                <a:gridCol w="1055595">
                  <a:extLst>
                    <a:ext uri="{9D8B030D-6E8A-4147-A177-3AD203B41FA5}">
                      <a16:colId xmlns:a16="http://schemas.microsoft.com/office/drawing/2014/main" xmlns="" val="3651917632"/>
                    </a:ext>
                  </a:extLst>
                </a:gridCol>
              </a:tblGrid>
              <a:tr h="431573">
                <a:tc>
                  <a:txBody>
                    <a:bodyPr/>
                    <a:lstStyle/>
                    <a:p>
                      <a:pPr algn="l" fontAlgn="b"/>
                      <a:r>
                        <a:rPr lang="pl-PL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2022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2023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2024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 w="63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181159302"/>
                  </a:ext>
                </a:extLst>
              </a:tr>
              <a:tr h="306723">
                <a:tc>
                  <a:txBody>
                    <a:bodyPr/>
                    <a:lstStyle/>
                    <a:p>
                      <a:pPr algn="l" fontAlgn="b"/>
                      <a:r>
                        <a:rPr lang="pl-P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zwroty dłużników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80 888,74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65 301,48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101 600,62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 w="63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26118221"/>
                  </a:ext>
                </a:extLst>
              </a:tr>
              <a:tr h="407437">
                <a:tc>
                  <a:txBody>
                    <a:bodyPr/>
                    <a:lstStyle/>
                    <a:p>
                      <a:pPr algn="l" fontAlgn="b"/>
                      <a:r>
                        <a:rPr lang="pl-PL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Budżet Państwa + odsetki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69 394,29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56 749,57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85 048,38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 w="63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527203863"/>
                  </a:ext>
                </a:extLst>
              </a:tr>
              <a:tr h="453217">
                <a:tc>
                  <a:txBody>
                    <a:bodyPr/>
                    <a:lstStyle/>
                    <a:p>
                      <a:pPr algn="l" fontAlgn="b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20% OWW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11 494,45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8 551,91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l-PL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16 552,24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 w="63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881548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799073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7"/>
          <p:cNvSpPr txBox="1">
            <a:spLocks noGrp="1"/>
          </p:cNvSpPr>
          <p:nvPr>
            <p:ph type="title" idx="4294967295"/>
          </p:nvPr>
        </p:nvSpPr>
        <p:spPr>
          <a:xfrm>
            <a:off x="506413" y="523875"/>
            <a:ext cx="7056437" cy="1400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484632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pl-PL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                      </a:t>
            </a:r>
            <a:endParaRPr/>
          </a:p>
        </p:txBody>
      </p:sp>
      <p:sp>
        <p:nvSpPr>
          <p:cNvPr id="283" name="Google Shape;283;p7"/>
          <p:cNvSpPr/>
          <p:nvPr/>
        </p:nvSpPr>
        <p:spPr>
          <a:xfrm>
            <a:off x="542515" y="1695376"/>
            <a:ext cx="1795649" cy="576262"/>
          </a:xfrm>
          <a:prstGeom prst="rect">
            <a:avLst/>
          </a:prstGeom>
          <a:gradFill>
            <a:gsLst>
              <a:gs pos="0">
                <a:srgbClr val="F1FDF1"/>
              </a:gs>
              <a:gs pos="34000">
                <a:srgbClr val="ECFBEC"/>
              </a:gs>
              <a:gs pos="100000">
                <a:srgbClr val="A8E6AA"/>
              </a:gs>
            </a:gsLst>
            <a:path path="circle">
              <a:fillToRect l="50000" t="50000" r="50000" b="50000"/>
            </a:path>
            <a:tileRect/>
          </a:gradFill>
          <a:ln w="9525" cap="flat" cmpd="sng">
            <a:solidFill>
              <a:srgbClr val="63BE65"/>
            </a:solidFill>
            <a:prstDash val="solid"/>
            <a:round/>
            <a:headEnd type="none" w="sm" len="sm"/>
            <a:tailEnd type="none" w="sm" len="sm"/>
          </a:ln>
          <a:effectLst>
            <a:outerShdw blurRad="63500" dist="25400" dir="14700000" algn="t" rotWithShape="0">
              <a:srgbClr val="000000">
                <a:alpha val="4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200"/>
              <a:buFont typeface="Arial"/>
              <a:buNone/>
            </a:pPr>
            <a:r>
              <a:rPr lang="pl-PL" sz="1200" b="1" i="0" u="none" strike="noStrike" cap="none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zasiłki celowe oraz zasiłki celowe </a:t>
            </a:r>
            <a:r>
              <a:rPr lang="pl-PL" sz="1200" b="1" dirty="0">
                <a:solidFill>
                  <a:srgbClr val="0070C0"/>
                </a:solidFill>
              </a:rPr>
              <a:t>specjalne</a:t>
            </a:r>
            <a:endParaRPr dirty="0"/>
          </a:p>
        </p:txBody>
      </p:sp>
      <p:sp>
        <p:nvSpPr>
          <p:cNvPr id="284" name="Google Shape;284;p7"/>
          <p:cNvSpPr/>
          <p:nvPr/>
        </p:nvSpPr>
        <p:spPr>
          <a:xfrm>
            <a:off x="539552" y="2708920"/>
            <a:ext cx="1793850" cy="576263"/>
          </a:xfrm>
          <a:prstGeom prst="rect">
            <a:avLst/>
          </a:prstGeom>
          <a:gradFill>
            <a:gsLst>
              <a:gs pos="0">
                <a:srgbClr val="F1FDF1"/>
              </a:gs>
              <a:gs pos="34000">
                <a:srgbClr val="ECFBEC"/>
              </a:gs>
              <a:gs pos="100000">
                <a:srgbClr val="A8E6AA"/>
              </a:gs>
            </a:gsLst>
            <a:path path="circle">
              <a:fillToRect l="50000" t="50000" r="50000" b="50000"/>
            </a:path>
            <a:tileRect/>
          </a:gradFill>
          <a:ln w="9525" cap="flat" cmpd="sng">
            <a:solidFill>
              <a:srgbClr val="63BE65"/>
            </a:solidFill>
            <a:prstDash val="solid"/>
            <a:round/>
            <a:headEnd type="none" w="sm" len="sm"/>
            <a:tailEnd type="none" w="sm" len="sm"/>
          </a:ln>
          <a:effectLst>
            <a:outerShdw blurRad="63500" dist="25400" dir="14700000" algn="t" rotWithShape="0">
              <a:srgbClr val="000000">
                <a:alpha val="4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200"/>
              <a:buFont typeface="Arial"/>
              <a:buNone/>
            </a:pPr>
            <a:r>
              <a:rPr lang="pl-PL" sz="1200" b="1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dodatki mieszkaniowe</a:t>
            </a:r>
            <a:endParaRPr/>
          </a:p>
        </p:txBody>
      </p:sp>
      <p:sp>
        <p:nvSpPr>
          <p:cNvPr id="285" name="Google Shape;285;p7"/>
          <p:cNvSpPr/>
          <p:nvPr/>
        </p:nvSpPr>
        <p:spPr>
          <a:xfrm>
            <a:off x="544252" y="3645024"/>
            <a:ext cx="1795649" cy="576263"/>
          </a:xfrm>
          <a:prstGeom prst="rect">
            <a:avLst/>
          </a:prstGeom>
          <a:gradFill>
            <a:gsLst>
              <a:gs pos="0">
                <a:srgbClr val="F1FDF1"/>
              </a:gs>
              <a:gs pos="34000">
                <a:srgbClr val="ECFBEC"/>
              </a:gs>
              <a:gs pos="100000">
                <a:srgbClr val="A8E6AA"/>
              </a:gs>
            </a:gsLst>
            <a:path path="circle">
              <a:fillToRect l="50000" t="50000" r="50000" b="50000"/>
            </a:path>
            <a:tileRect/>
          </a:gradFill>
          <a:ln w="9525" cap="flat" cmpd="sng">
            <a:solidFill>
              <a:srgbClr val="63BE65"/>
            </a:solidFill>
            <a:prstDash val="solid"/>
            <a:round/>
            <a:headEnd type="none" w="sm" len="sm"/>
            <a:tailEnd type="none" w="sm" len="sm"/>
          </a:ln>
          <a:effectLst>
            <a:outerShdw blurRad="63500" dist="25400" dir="14700000" algn="t" rotWithShape="0">
              <a:srgbClr val="000000">
                <a:alpha val="4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200"/>
              <a:buFont typeface="Arial"/>
              <a:buNone/>
            </a:pPr>
            <a:r>
              <a:rPr lang="pl-PL" sz="1200" b="1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domy pomocy społecznej</a:t>
            </a:r>
            <a:endParaRPr/>
          </a:p>
        </p:txBody>
      </p:sp>
      <p:sp>
        <p:nvSpPr>
          <p:cNvPr id="286" name="Google Shape;286;p7"/>
          <p:cNvSpPr/>
          <p:nvPr/>
        </p:nvSpPr>
        <p:spPr>
          <a:xfrm>
            <a:off x="539552" y="4508921"/>
            <a:ext cx="1793850" cy="576263"/>
          </a:xfrm>
          <a:prstGeom prst="rect">
            <a:avLst/>
          </a:prstGeom>
          <a:gradFill>
            <a:gsLst>
              <a:gs pos="0">
                <a:srgbClr val="F1FDF1"/>
              </a:gs>
              <a:gs pos="34000">
                <a:srgbClr val="ECFBEC"/>
              </a:gs>
              <a:gs pos="100000">
                <a:srgbClr val="A8E6AA"/>
              </a:gs>
            </a:gsLst>
            <a:path path="circle">
              <a:fillToRect l="50000" t="50000" r="50000" b="50000"/>
            </a:path>
            <a:tileRect/>
          </a:gradFill>
          <a:ln w="9525" cap="flat" cmpd="sng">
            <a:solidFill>
              <a:srgbClr val="63BE65"/>
            </a:solidFill>
            <a:prstDash val="solid"/>
            <a:round/>
            <a:headEnd type="none" w="sm" len="sm"/>
            <a:tailEnd type="none" w="sm" len="sm"/>
          </a:ln>
          <a:effectLst>
            <a:outerShdw blurRad="63500" dist="25400" dir="14700000" algn="t" rotWithShape="0">
              <a:srgbClr val="000000">
                <a:alpha val="4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200"/>
              <a:buFont typeface="Arial"/>
              <a:buNone/>
            </a:pPr>
            <a:r>
              <a:rPr lang="pl-PL" sz="1200" b="1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schronienie </a:t>
            </a:r>
            <a:endParaRPr/>
          </a:p>
        </p:txBody>
      </p:sp>
      <p:sp>
        <p:nvSpPr>
          <p:cNvPr id="287" name="Google Shape;287;p7"/>
          <p:cNvSpPr/>
          <p:nvPr/>
        </p:nvSpPr>
        <p:spPr>
          <a:xfrm>
            <a:off x="539552" y="5338093"/>
            <a:ext cx="1793850" cy="576262"/>
          </a:xfrm>
          <a:prstGeom prst="rect">
            <a:avLst/>
          </a:prstGeom>
          <a:gradFill>
            <a:gsLst>
              <a:gs pos="0">
                <a:srgbClr val="F1FDF1"/>
              </a:gs>
              <a:gs pos="34000">
                <a:srgbClr val="ECFBEC"/>
              </a:gs>
              <a:gs pos="100000">
                <a:srgbClr val="A8E6AA"/>
              </a:gs>
            </a:gsLst>
            <a:path path="circle">
              <a:fillToRect l="50000" t="50000" r="50000" b="50000"/>
            </a:path>
            <a:tileRect/>
          </a:gradFill>
          <a:ln w="9525" cap="flat" cmpd="sng">
            <a:solidFill>
              <a:srgbClr val="63BE65"/>
            </a:solidFill>
            <a:prstDash val="solid"/>
            <a:round/>
            <a:headEnd type="none" w="sm" len="sm"/>
            <a:tailEnd type="none" w="sm" len="sm"/>
          </a:ln>
          <a:effectLst>
            <a:outerShdw blurRad="63500" dist="25400" dir="14700000" algn="t" rotWithShape="0">
              <a:srgbClr val="000000">
                <a:alpha val="4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200"/>
              <a:buFont typeface="Arial"/>
              <a:buNone/>
            </a:pPr>
            <a:r>
              <a:rPr lang="pl-PL" sz="1200" b="1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odpłatność za pobyt dziecka w pieczy zastępczej </a:t>
            </a:r>
            <a:endParaRPr/>
          </a:p>
        </p:txBody>
      </p:sp>
      <p:sp>
        <p:nvSpPr>
          <p:cNvPr id="288" name="Google Shape;288;p7"/>
          <p:cNvSpPr/>
          <p:nvPr/>
        </p:nvSpPr>
        <p:spPr>
          <a:xfrm>
            <a:off x="3074193" y="4500984"/>
            <a:ext cx="1584325" cy="576262"/>
          </a:xfrm>
          <a:prstGeom prst="rect">
            <a:avLst/>
          </a:prstGeom>
          <a:gradFill>
            <a:gsLst>
              <a:gs pos="0">
                <a:srgbClr val="AEE0B0"/>
              </a:gs>
              <a:gs pos="46000">
                <a:srgbClr val="7BD37D"/>
              </a:gs>
              <a:gs pos="100000">
                <a:srgbClr val="378638"/>
              </a:gs>
            </a:gsLst>
            <a:path path="circle">
              <a:fillToRect l="50000" t="50000" r="50000" b="50000"/>
            </a:path>
            <a:tileRect/>
          </a:gradFill>
          <a:ln w="9525" cap="flat" cmpd="sng">
            <a:solidFill>
              <a:srgbClr val="63BE65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</a:pPr>
            <a:r>
              <a:rPr lang="pl-PL" sz="1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45 496,00 zł</a:t>
            </a:r>
            <a:endParaRPr sz="16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9" name="Google Shape;289;p7"/>
          <p:cNvSpPr/>
          <p:nvPr/>
        </p:nvSpPr>
        <p:spPr>
          <a:xfrm>
            <a:off x="3074193" y="3672012"/>
            <a:ext cx="1584325" cy="576262"/>
          </a:xfrm>
          <a:prstGeom prst="rect">
            <a:avLst/>
          </a:prstGeom>
          <a:gradFill>
            <a:gsLst>
              <a:gs pos="0">
                <a:srgbClr val="AEE0B0"/>
              </a:gs>
              <a:gs pos="46000">
                <a:srgbClr val="7BD37D"/>
              </a:gs>
              <a:gs pos="100000">
                <a:srgbClr val="378638"/>
              </a:gs>
            </a:gsLst>
            <a:path path="circle">
              <a:fillToRect l="50000" t="50000" r="50000" b="50000"/>
            </a:path>
            <a:tileRect/>
          </a:gradFill>
          <a:ln w="9525" cap="flat" cmpd="sng">
            <a:solidFill>
              <a:srgbClr val="63BE65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</a:pPr>
            <a:r>
              <a:rPr lang="pl-PL" sz="16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579 896,12 zł</a:t>
            </a:r>
            <a:endParaRPr sz="16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0" name="Google Shape;290;p7"/>
          <p:cNvSpPr/>
          <p:nvPr/>
        </p:nvSpPr>
        <p:spPr>
          <a:xfrm>
            <a:off x="3082131" y="2708920"/>
            <a:ext cx="1584325" cy="576263"/>
          </a:xfrm>
          <a:prstGeom prst="rect">
            <a:avLst/>
          </a:prstGeom>
          <a:gradFill>
            <a:gsLst>
              <a:gs pos="0">
                <a:srgbClr val="AEE0B0"/>
              </a:gs>
              <a:gs pos="46000">
                <a:srgbClr val="7BD37D"/>
              </a:gs>
              <a:gs pos="100000">
                <a:srgbClr val="378638"/>
              </a:gs>
            </a:gsLst>
            <a:path path="circle">
              <a:fillToRect l="50000" t="50000" r="50000" b="50000"/>
            </a:path>
            <a:tileRect/>
          </a:gradFill>
          <a:ln w="9525" cap="flat" cmpd="sng">
            <a:solidFill>
              <a:srgbClr val="63BE65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entury Gothic"/>
              <a:buNone/>
            </a:pPr>
            <a:r>
              <a:rPr lang="pl-PL" sz="16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171 825,70 zł</a:t>
            </a:r>
            <a:endParaRPr sz="16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1" name="Google Shape;291;p7"/>
          <p:cNvSpPr/>
          <p:nvPr/>
        </p:nvSpPr>
        <p:spPr>
          <a:xfrm>
            <a:off x="3082131" y="5371440"/>
            <a:ext cx="1584325" cy="576262"/>
          </a:xfrm>
          <a:prstGeom prst="rect">
            <a:avLst/>
          </a:prstGeom>
          <a:gradFill>
            <a:gsLst>
              <a:gs pos="0">
                <a:srgbClr val="AEE0B0"/>
              </a:gs>
              <a:gs pos="46000">
                <a:srgbClr val="7BD37D"/>
              </a:gs>
              <a:gs pos="100000">
                <a:srgbClr val="378638"/>
              </a:gs>
            </a:gsLst>
            <a:path path="circle">
              <a:fillToRect l="50000" t="50000" r="50000" b="50000"/>
            </a:path>
            <a:tileRect/>
          </a:gradFill>
          <a:ln w="9525" cap="flat" cmpd="sng">
            <a:solidFill>
              <a:srgbClr val="63BE65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entury Gothic"/>
              <a:buNone/>
            </a:pPr>
            <a:r>
              <a:rPr lang="pl-PL" sz="16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93 876,54 zł </a:t>
            </a:r>
            <a:endParaRPr sz="16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2" name="Google Shape;292;p7"/>
          <p:cNvSpPr/>
          <p:nvPr/>
        </p:nvSpPr>
        <p:spPr>
          <a:xfrm>
            <a:off x="3082131" y="1712838"/>
            <a:ext cx="1584325" cy="576263"/>
          </a:xfrm>
          <a:prstGeom prst="rect">
            <a:avLst/>
          </a:prstGeom>
          <a:gradFill>
            <a:gsLst>
              <a:gs pos="0">
                <a:srgbClr val="AEE0B0"/>
              </a:gs>
              <a:gs pos="46000">
                <a:srgbClr val="7BD37D"/>
              </a:gs>
              <a:gs pos="100000">
                <a:srgbClr val="378638"/>
              </a:gs>
            </a:gsLst>
            <a:path path="circle">
              <a:fillToRect l="50000" t="50000" r="50000" b="50000"/>
            </a:path>
            <a:tileRect/>
          </a:gradFill>
          <a:ln w="9525" cap="flat" cmpd="sng">
            <a:solidFill>
              <a:srgbClr val="63BE65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</a:pPr>
            <a:r>
              <a:rPr lang="pl-PL" sz="16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59 303,00 zł</a:t>
            </a:r>
            <a:endParaRPr sz="16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3" name="Google Shape;293;p7"/>
          <p:cNvSpPr/>
          <p:nvPr/>
        </p:nvSpPr>
        <p:spPr>
          <a:xfrm>
            <a:off x="5280818" y="1727126"/>
            <a:ext cx="1584325" cy="576262"/>
          </a:xfrm>
          <a:prstGeom prst="rect">
            <a:avLst/>
          </a:prstGeom>
          <a:gradFill>
            <a:gsLst>
              <a:gs pos="0">
                <a:srgbClr val="AEE0B0"/>
              </a:gs>
              <a:gs pos="46000">
                <a:srgbClr val="7BD37D"/>
              </a:gs>
              <a:gs pos="100000">
                <a:srgbClr val="378638"/>
              </a:gs>
            </a:gsLst>
            <a:path path="circle">
              <a:fillToRect l="50000" t="50000" r="50000" b="50000"/>
            </a:path>
            <a:tileRect/>
          </a:gradFill>
          <a:ln w="9525" cap="flat" cmpd="sng">
            <a:solidFill>
              <a:srgbClr val="63BE65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</a:pPr>
            <a:r>
              <a:rPr lang="pl-PL" sz="1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57</a:t>
            </a:r>
            <a:endParaRPr/>
          </a:p>
        </p:txBody>
      </p:sp>
      <p:sp>
        <p:nvSpPr>
          <p:cNvPr id="294" name="Google Shape;294;p7"/>
          <p:cNvSpPr/>
          <p:nvPr/>
        </p:nvSpPr>
        <p:spPr>
          <a:xfrm>
            <a:off x="5280818" y="5373018"/>
            <a:ext cx="1584325" cy="576262"/>
          </a:xfrm>
          <a:prstGeom prst="rect">
            <a:avLst/>
          </a:prstGeom>
          <a:gradFill>
            <a:gsLst>
              <a:gs pos="0">
                <a:srgbClr val="AEE0B0"/>
              </a:gs>
              <a:gs pos="46000">
                <a:srgbClr val="7BD37D"/>
              </a:gs>
              <a:gs pos="100000">
                <a:srgbClr val="378638"/>
              </a:gs>
            </a:gsLst>
            <a:path path="circle">
              <a:fillToRect l="50000" t="50000" r="50000" b="50000"/>
            </a:path>
            <a:tileRect/>
          </a:gradFill>
          <a:ln w="9525" cap="flat" cmpd="sng">
            <a:solidFill>
              <a:srgbClr val="63BE65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</a:pPr>
            <a:r>
              <a:rPr lang="pl-PL" sz="1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9</a:t>
            </a:r>
            <a:endParaRPr/>
          </a:p>
        </p:txBody>
      </p:sp>
      <p:sp>
        <p:nvSpPr>
          <p:cNvPr id="295" name="Google Shape;295;p7"/>
          <p:cNvSpPr/>
          <p:nvPr/>
        </p:nvSpPr>
        <p:spPr>
          <a:xfrm>
            <a:off x="5280818" y="2739083"/>
            <a:ext cx="1584325" cy="576262"/>
          </a:xfrm>
          <a:prstGeom prst="rect">
            <a:avLst/>
          </a:prstGeom>
          <a:gradFill>
            <a:gsLst>
              <a:gs pos="0">
                <a:srgbClr val="AEE0B0"/>
              </a:gs>
              <a:gs pos="46000">
                <a:srgbClr val="7BD37D"/>
              </a:gs>
              <a:gs pos="100000">
                <a:srgbClr val="378638"/>
              </a:gs>
            </a:gsLst>
            <a:path path="circle">
              <a:fillToRect l="50000" t="50000" r="50000" b="50000"/>
            </a:path>
            <a:tileRect/>
          </a:gradFill>
          <a:ln w="9525" cap="flat" cmpd="sng">
            <a:solidFill>
              <a:srgbClr val="63BE65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</a:pPr>
            <a:r>
              <a:rPr lang="pl-PL" sz="1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83</a:t>
            </a:r>
            <a:endParaRPr/>
          </a:p>
        </p:txBody>
      </p:sp>
      <p:sp>
        <p:nvSpPr>
          <p:cNvPr id="296" name="Google Shape;296;p7"/>
          <p:cNvSpPr/>
          <p:nvPr/>
        </p:nvSpPr>
        <p:spPr>
          <a:xfrm>
            <a:off x="5280818" y="3672012"/>
            <a:ext cx="1584325" cy="576262"/>
          </a:xfrm>
          <a:prstGeom prst="rect">
            <a:avLst/>
          </a:prstGeom>
          <a:gradFill>
            <a:gsLst>
              <a:gs pos="0">
                <a:srgbClr val="AEE0B0"/>
              </a:gs>
              <a:gs pos="46000">
                <a:srgbClr val="7BD37D"/>
              </a:gs>
              <a:gs pos="100000">
                <a:srgbClr val="378638"/>
              </a:gs>
            </a:gsLst>
            <a:path path="circle">
              <a:fillToRect l="50000" t="50000" r="50000" b="50000"/>
            </a:path>
            <a:tileRect/>
          </a:gradFill>
          <a:ln w="9525" cap="flat" cmpd="sng">
            <a:solidFill>
              <a:srgbClr val="63BE65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</a:pPr>
            <a:r>
              <a:rPr lang="pl-PL" dirty="0">
                <a:solidFill>
                  <a:schemeClr val="bg1"/>
                </a:solidFill>
              </a:rPr>
              <a:t>9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297" name="Google Shape;297;p7"/>
          <p:cNvSpPr/>
          <p:nvPr/>
        </p:nvSpPr>
        <p:spPr>
          <a:xfrm>
            <a:off x="5291931" y="4508921"/>
            <a:ext cx="1584325" cy="576263"/>
          </a:xfrm>
          <a:prstGeom prst="rect">
            <a:avLst/>
          </a:prstGeom>
          <a:gradFill>
            <a:gsLst>
              <a:gs pos="0">
                <a:srgbClr val="AEE0B0"/>
              </a:gs>
              <a:gs pos="46000">
                <a:srgbClr val="7BD37D"/>
              </a:gs>
              <a:gs pos="100000">
                <a:srgbClr val="378638"/>
              </a:gs>
            </a:gsLst>
            <a:path path="circle">
              <a:fillToRect l="50000" t="50000" r="50000" b="50000"/>
            </a:path>
            <a:tileRect/>
          </a:gradFill>
          <a:ln w="9525" cap="flat" cmpd="sng">
            <a:solidFill>
              <a:srgbClr val="63BE65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</a:pPr>
            <a:r>
              <a:rPr lang="pl-PL" sz="1600" b="1" dirty="0">
                <a:solidFill>
                  <a:schemeClr val="lt1"/>
                </a:solidFill>
              </a:rPr>
              <a:t>7</a:t>
            </a:r>
            <a:endParaRPr dirty="0"/>
          </a:p>
        </p:txBody>
      </p:sp>
      <p:sp>
        <p:nvSpPr>
          <p:cNvPr id="298" name="Google Shape;298;p7"/>
          <p:cNvSpPr/>
          <p:nvPr/>
        </p:nvSpPr>
        <p:spPr>
          <a:xfrm rot="5400000">
            <a:off x="107156" y="188118"/>
            <a:ext cx="865187" cy="720725"/>
          </a:xfrm>
          <a:prstGeom prst="triangle">
            <a:avLst>
              <a:gd name="adj" fmla="val 10680"/>
            </a:avLst>
          </a:prstGeom>
          <a:solidFill>
            <a:schemeClr val="accent1"/>
          </a:solidFill>
          <a:ln w="12700" cap="flat" cmpd="sng">
            <a:solidFill>
              <a:srgbClr val="FFD25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99" name="Google Shape;299;p7"/>
          <p:cNvSpPr txBox="1"/>
          <p:nvPr/>
        </p:nvSpPr>
        <p:spPr>
          <a:xfrm>
            <a:off x="899592" y="332656"/>
            <a:ext cx="1008112" cy="40011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D05D"/>
              </a:buClr>
              <a:buSzPts val="2000"/>
              <a:buFont typeface="Century Gothic"/>
              <a:buNone/>
            </a:pPr>
            <a:r>
              <a:rPr lang="pl-PL" sz="2000" b="0" i="0" u="none" strike="noStrike" cap="none">
                <a:solidFill>
                  <a:srgbClr val="FFD05D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2024</a:t>
            </a:r>
            <a:endParaRPr/>
          </a:p>
        </p:txBody>
      </p:sp>
      <p:sp>
        <p:nvSpPr>
          <p:cNvPr id="300" name="Google Shape;300;p7">
            <a:hlinkClick r:id="" action="ppaction://hlinkshowjump?jump=nextslide"/>
          </p:cNvPr>
          <p:cNvSpPr/>
          <p:nvPr/>
        </p:nvSpPr>
        <p:spPr>
          <a:xfrm>
            <a:off x="1749178" y="404664"/>
            <a:ext cx="288032" cy="28803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  <a:moveTo>
                  <a:pt x="105000" y="60000"/>
                </a:moveTo>
                <a:lnTo>
                  <a:pt x="15000" y="15000"/>
                </a:lnTo>
                <a:lnTo>
                  <a:pt x="15000" y="105000"/>
                </a:lnTo>
                <a:close/>
              </a:path>
              <a:path w="120000" h="120000" fill="darken" extrusionOk="0">
                <a:moveTo>
                  <a:pt x="105000" y="60000"/>
                </a:moveTo>
                <a:lnTo>
                  <a:pt x="15000" y="15000"/>
                </a:lnTo>
                <a:lnTo>
                  <a:pt x="15000" y="105000"/>
                </a:lnTo>
                <a:close/>
              </a:path>
              <a:path w="120000" h="120000" fill="none" extrusionOk="0">
                <a:moveTo>
                  <a:pt x="105000" y="60000"/>
                </a:moveTo>
                <a:lnTo>
                  <a:pt x="15000" y="105000"/>
                </a:lnTo>
                <a:lnTo>
                  <a:pt x="15000" y="15000"/>
                </a:lnTo>
                <a:close/>
              </a:path>
              <a:path w="120000" h="120000" fill="none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gradFill>
            <a:gsLst>
              <a:gs pos="0">
                <a:srgbClr val="F1FDF1"/>
              </a:gs>
              <a:gs pos="34000">
                <a:srgbClr val="ECFBEC"/>
              </a:gs>
              <a:gs pos="100000">
                <a:srgbClr val="A8E6AA"/>
              </a:gs>
            </a:gsLst>
            <a:path path="circle">
              <a:fillToRect l="50000" t="50000" r="50000" b="50000"/>
            </a:path>
            <a:tileRect/>
          </a:gradFill>
          <a:ln w="9525" cap="flat" cmpd="sng">
            <a:solidFill>
              <a:srgbClr val="63BE65"/>
            </a:solidFill>
            <a:prstDash val="solid"/>
            <a:round/>
            <a:headEnd type="none" w="sm" len="sm"/>
            <a:tailEnd type="none" w="sm" len="sm"/>
          </a:ln>
          <a:effectLst>
            <a:outerShdw blurRad="63500" dist="25400" dir="14700000" algn="t" rotWithShape="0">
              <a:srgbClr val="000000">
                <a:alpha val="4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entury Gothic"/>
              <a:buNone/>
            </a:pPr>
            <a:endParaRPr sz="1800" b="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01" name="Google Shape;301;p7"/>
          <p:cNvSpPr txBox="1"/>
          <p:nvPr/>
        </p:nvSpPr>
        <p:spPr>
          <a:xfrm>
            <a:off x="7885112" y="5300662"/>
            <a:ext cx="1008062" cy="1081087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rgbClr val="FFD25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02" name="Google Shape;302;p7" descr="C:\Users\Dell\Desktop\SENIOR 2025\ROPS\zdjecia z ropsu do sprawozdania\424673423_7187650181301076_8420664032108457345_n.jpg"/>
          <p:cNvPicPr preferRelativeResize="0"/>
          <p:nvPr/>
        </p:nvPicPr>
        <p:blipFill rotWithShape="1">
          <a:blip r:embed="rId3">
            <a:alphaModFix/>
          </a:blip>
          <a:srcRect t="9150" r="-5640" b="10064"/>
          <a:stretch/>
        </p:blipFill>
        <p:spPr>
          <a:xfrm>
            <a:off x="7937500" y="5516562"/>
            <a:ext cx="882650" cy="674687"/>
          </a:xfrm>
          <a:prstGeom prst="rect">
            <a:avLst/>
          </a:prstGeom>
          <a:noFill/>
          <a:ln>
            <a:noFill/>
          </a:ln>
        </p:spPr>
      </p:pic>
      <p:sp>
        <p:nvSpPr>
          <p:cNvPr id="303" name="Google Shape;303;p7"/>
          <p:cNvSpPr/>
          <p:nvPr/>
        </p:nvSpPr>
        <p:spPr>
          <a:xfrm rot="-5400000">
            <a:off x="6876256" y="5372893"/>
            <a:ext cx="1081087" cy="936625"/>
          </a:xfrm>
          <a:prstGeom prst="triangle">
            <a:avLst>
              <a:gd name="adj" fmla="val 10680"/>
            </a:avLst>
          </a:prstGeom>
          <a:solidFill>
            <a:schemeClr val="accent1"/>
          </a:solidFill>
          <a:ln w="12700" cap="flat" cmpd="sng">
            <a:solidFill>
              <a:srgbClr val="FFD25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04" name="Google Shape;304;p7"/>
          <p:cNvSpPr/>
          <p:nvPr/>
        </p:nvSpPr>
        <p:spPr>
          <a:xfrm>
            <a:off x="2771775" y="1412875"/>
            <a:ext cx="863600" cy="4318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800"/>
              <a:buFont typeface="Arial"/>
              <a:buNone/>
            </a:pPr>
            <a:r>
              <a:rPr lang="pl-PL" sz="800" b="1" i="0" u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Wykonanie (wydatki)</a:t>
            </a:r>
            <a:endParaRPr/>
          </a:p>
        </p:txBody>
      </p:sp>
      <p:sp>
        <p:nvSpPr>
          <p:cNvPr id="305" name="Google Shape;305;p7"/>
          <p:cNvSpPr/>
          <p:nvPr/>
        </p:nvSpPr>
        <p:spPr>
          <a:xfrm>
            <a:off x="4859337" y="1416050"/>
            <a:ext cx="901700" cy="428625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800"/>
              <a:buFont typeface="Arial"/>
              <a:buNone/>
            </a:pPr>
            <a:r>
              <a:rPr lang="pl-PL" sz="800" b="1" i="0" u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Liczba świadczeń </a:t>
            </a:r>
            <a:endParaRPr/>
          </a:p>
        </p:txBody>
      </p:sp>
      <p:cxnSp>
        <p:nvCxnSpPr>
          <p:cNvPr id="306" name="Google Shape;306;p7"/>
          <p:cNvCxnSpPr/>
          <p:nvPr/>
        </p:nvCxnSpPr>
        <p:spPr>
          <a:xfrm>
            <a:off x="2627312" y="2011362"/>
            <a:ext cx="2159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med" len="med"/>
            <a:tailEnd type="triangle" w="med" len="med"/>
          </a:ln>
        </p:spPr>
      </p:cxnSp>
      <p:cxnSp>
        <p:nvCxnSpPr>
          <p:cNvPr id="307" name="Google Shape;307;p7"/>
          <p:cNvCxnSpPr/>
          <p:nvPr/>
        </p:nvCxnSpPr>
        <p:spPr>
          <a:xfrm>
            <a:off x="2627312" y="2963862"/>
            <a:ext cx="217487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med" len="med"/>
            <a:tailEnd type="triangle" w="med" len="med"/>
          </a:ln>
        </p:spPr>
      </p:cxnSp>
      <p:cxnSp>
        <p:nvCxnSpPr>
          <p:cNvPr id="308" name="Google Shape;308;p7"/>
          <p:cNvCxnSpPr/>
          <p:nvPr/>
        </p:nvCxnSpPr>
        <p:spPr>
          <a:xfrm>
            <a:off x="2627312" y="3978275"/>
            <a:ext cx="217487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med" len="med"/>
            <a:tailEnd type="triangle" w="med" len="med"/>
          </a:ln>
        </p:spPr>
      </p:cxnSp>
      <p:cxnSp>
        <p:nvCxnSpPr>
          <p:cNvPr id="309" name="Google Shape;309;p7"/>
          <p:cNvCxnSpPr/>
          <p:nvPr/>
        </p:nvCxnSpPr>
        <p:spPr>
          <a:xfrm>
            <a:off x="2627312" y="4840287"/>
            <a:ext cx="2159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med" len="med"/>
            <a:tailEnd type="triangle" w="med" len="med"/>
          </a:ln>
        </p:spPr>
      </p:cxnSp>
      <p:cxnSp>
        <p:nvCxnSpPr>
          <p:cNvPr id="310" name="Google Shape;310;p7"/>
          <p:cNvCxnSpPr/>
          <p:nvPr/>
        </p:nvCxnSpPr>
        <p:spPr>
          <a:xfrm>
            <a:off x="2627312" y="5589587"/>
            <a:ext cx="2159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med" len="med"/>
            <a:tailEnd type="triangle" w="med" len="med"/>
          </a:ln>
        </p:spPr>
      </p:cxnSp>
      <p:cxnSp>
        <p:nvCxnSpPr>
          <p:cNvPr id="311" name="Google Shape;311;p7"/>
          <p:cNvCxnSpPr/>
          <p:nvPr/>
        </p:nvCxnSpPr>
        <p:spPr>
          <a:xfrm>
            <a:off x="4859337" y="2011362"/>
            <a:ext cx="215900" cy="0"/>
          </a:xfrm>
          <a:prstGeom prst="straightConnector1">
            <a:avLst/>
          </a:prstGeom>
          <a:noFill/>
          <a:ln w="25400" cap="flat" cmpd="sng">
            <a:solidFill>
              <a:srgbClr val="6BB76D"/>
            </a:solidFill>
            <a:prstDash val="solid"/>
            <a:miter lim="800000"/>
            <a:headEnd type="none" w="med" len="med"/>
            <a:tailEnd type="triangle" w="med" len="med"/>
          </a:ln>
          <a:effectLst>
            <a:outerShdw blurRad="63500" dist="25400" dir="14699927">
              <a:srgbClr val="000000">
                <a:alpha val="49803"/>
              </a:srgbClr>
            </a:outerShdw>
          </a:effectLst>
        </p:spPr>
      </p:cxnSp>
      <p:cxnSp>
        <p:nvCxnSpPr>
          <p:cNvPr id="312" name="Google Shape;312;p7"/>
          <p:cNvCxnSpPr/>
          <p:nvPr/>
        </p:nvCxnSpPr>
        <p:spPr>
          <a:xfrm>
            <a:off x="4859337" y="2963862"/>
            <a:ext cx="217487" cy="0"/>
          </a:xfrm>
          <a:prstGeom prst="straightConnector1">
            <a:avLst/>
          </a:prstGeom>
          <a:noFill/>
          <a:ln w="25400" cap="flat" cmpd="sng">
            <a:solidFill>
              <a:srgbClr val="6BB76D"/>
            </a:solidFill>
            <a:prstDash val="solid"/>
            <a:miter lim="800000"/>
            <a:headEnd type="none" w="med" len="med"/>
            <a:tailEnd type="triangle" w="med" len="med"/>
          </a:ln>
          <a:effectLst>
            <a:outerShdw blurRad="63500" dist="25400" dir="14699927">
              <a:srgbClr val="000000">
                <a:alpha val="49803"/>
              </a:srgbClr>
            </a:outerShdw>
          </a:effectLst>
        </p:spPr>
      </p:cxnSp>
      <p:cxnSp>
        <p:nvCxnSpPr>
          <p:cNvPr id="313" name="Google Shape;313;p7"/>
          <p:cNvCxnSpPr/>
          <p:nvPr/>
        </p:nvCxnSpPr>
        <p:spPr>
          <a:xfrm>
            <a:off x="4859337" y="3978275"/>
            <a:ext cx="217487" cy="0"/>
          </a:xfrm>
          <a:prstGeom prst="straightConnector1">
            <a:avLst/>
          </a:prstGeom>
          <a:noFill/>
          <a:ln w="25400" cap="flat" cmpd="sng">
            <a:solidFill>
              <a:srgbClr val="6BB76D"/>
            </a:solidFill>
            <a:prstDash val="solid"/>
            <a:miter lim="800000"/>
            <a:headEnd type="none" w="med" len="med"/>
            <a:tailEnd type="triangle" w="med" len="med"/>
          </a:ln>
          <a:effectLst>
            <a:outerShdw blurRad="63500" dist="25400" dir="14699927">
              <a:srgbClr val="000000">
                <a:alpha val="49803"/>
              </a:srgbClr>
            </a:outerShdw>
          </a:effectLst>
        </p:spPr>
      </p:cxnSp>
      <p:cxnSp>
        <p:nvCxnSpPr>
          <p:cNvPr id="314" name="Google Shape;314;p7"/>
          <p:cNvCxnSpPr/>
          <p:nvPr/>
        </p:nvCxnSpPr>
        <p:spPr>
          <a:xfrm>
            <a:off x="4859337" y="4840287"/>
            <a:ext cx="215900" cy="0"/>
          </a:xfrm>
          <a:prstGeom prst="straightConnector1">
            <a:avLst/>
          </a:prstGeom>
          <a:noFill/>
          <a:ln w="25400" cap="flat" cmpd="sng">
            <a:solidFill>
              <a:srgbClr val="6BB76D"/>
            </a:solidFill>
            <a:prstDash val="solid"/>
            <a:miter lim="800000"/>
            <a:headEnd type="none" w="med" len="med"/>
            <a:tailEnd type="triangle" w="med" len="med"/>
          </a:ln>
          <a:effectLst>
            <a:outerShdw blurRad="63500" dist="25400" dir="14699927">
              <a:srgbClr val="000000">
                <a:alpha val="49803"/>
              </a:srgbClr>
            </a:outerShdw>
          </a:effectLst>
        </p:spPr>
      </p:cxnSp>
      <p:cxnSp>
        <p:nvCxnSpPr>
          <p:cNvPr id="315" name="Google Shape;315;p7"/>
          <p:cNvCxnSpPr/>
          <p:nvPr/>
        </p:nvCxnSpPr>
        <p:spPr>
          <a:xfrm>
            <a:off x="4859337" y="5589587"/>
            <a:ext cx="215900" cy="0"/>
          </a:xfrm>
          <a:prstGeom prst="straightConnector1">
            <a:avLst/>
          </a:prstGeom>
          <a:noFill/>
          <a:ln w="25400" cap="flat" cmpd="sng">
            <a:solidFill>
              <a:srgbClr val="6BB76D"/>
            </a:solidFill>
            <a:prstDash val="solid"/>
            <a:miter lim="800000"/>
            <a:headEnd type="none" w="med" len="med"/>
            <a:tailEnd type="triangle" w="med" len="med"/>
          </a:ln>
          <a:effectLst>
            <a:outerShdw blurRad="63500" dist="25400" dir="14699927">
              <a:srgbClr val="000000">
                <a:alpha val="49803"/>
              </a:srgbClr>
            </a:outerShdw>
          </a:effectLst>
        </p:spPr>
      </p:cxnSp>
      <p:sp>
        <p:nvSpPr>
          <p:cNvPr id="316" name="Google Shape;316;p7">
            <a:hlinkClick r:id="" action="ppaction://hlinkshowjump?jump=nextslide"/>
          </p:cNvPr>
          <p:cNvSpPr/>
          <p:nvPr/>
        </p:nvSpPr>
        <p:spPr>
          <a:xfrm>
            <a:off x="107504" y="1844824"/>
            <a:ext cx="288032" cy="28803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  <a:moveTo>
                  <a:pt x="105000" y="60000"/>
                </a:moveTo>
                <a:lnTo>
                  <a:pt x="15000" y="15000"/>
                </a:lnTo>
                <a:lnTo>
                  <a:pt x="15000" y="105000"/>
                </a:lnTo>
                <a:close/>
              </a:path>
              <a:path w="120000" h="120000" fill="darken" extrusionOk="0">
                <a:moveTo>
                  <a:pt x="105000" y="60000"/>
                </a:moveTo>
                <a:lnTo>
                  <a:pt x="15000" y="15000"/>
                </a:lnTo>
                <a:lnTo>
                  <a:pt x="15000" y="105000"/>
                </a:lnTo>
                <a:close/>
              </a:path>
              <a:path w="120000" h="120000" fill="none" extrusionOk="0">
                <a:moveTo>
                  <a:pt x="105000" y="60000"/>
                </a:moveTo>
                <a:lnTo>
                  <a:pt x="15000" y="105000"/>
                </a:lnTo>
                <a:lnTo>
                  <a:pt x="15000" y="15000"/>
                </a:lnTo>
                <a:close/>
              </a:path>
              <a:path w="120000" h="120000" fill="none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gradFill>
            <a:gsLst>
              <a:gs pos="0">
                <a:srgbClr val="F1FDF1"/>
              </a:gs>
              <a:gs pos="34000">
                <a:srgbClr val="ECFBEC"/>
              </a:gs>
              <a:gs pos="100000">
                <a:srgbClr val="A8E6AA"/>
              </a:gs>
            </a:gsLst>
            <a:path path="circle">
              <a:fillToRect l="50000" t="50000" r="50000" b="50000"/>
            </a:path>
            <a:tileRect/>
          </a:gradFill>
          <a:ln w="9525" cap="flat" cmpd="sng">
            <a:solidFill>
              <a:srgbClr val="63BE65"/>
            </a:solidFill>
            <a:prstDash val="solid"/>
            <a:round/>
            <a:headEnd type="none" w="sm" len="sm"/>
            <a:tailEnd type="none" w="sm" len="sm"/>
          </a:ln>
          <a:effectLst>
            <a:outerShdw blurRad="63500" dist="25400" dir="14700000" algn="t" rotWithShape="0">
              <a:srgbClr val="000000">
                <a:alpha val="4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entury Gothic"/>
              <a:buNone/>
            </a:pPr>
            <a:endParaRPr sz="1800" b="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17" name="Google Shape;317;p7">
            <a:hlinkClick r:id="" action="ppaction://hlinkshowjump?jump=nextslide"/>
          </p:cNvPr>
          <p:cNvSpPr/>
          <p:nvPr/>
        </p:nvSpPr>
        <p:spPr>
          <a:xfrm>
            <a:off x="107504" y="2852936"/>
            <a:ext cx="288032" cy="28803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  <a:moveTo>
                  <a:pt x="105000" y="60000"/>
                </a:moveTo>
                <a:lnTo>
                  <a:pt x="15000" y="15000"/>
                </a:lnTo>
                <a:lnTo>
                  <a:pt x="15000" y="105000"/>
                </a:lnTo>
                <a:close/>
              </a:path>
              <a:path w="120000" h="120000" fill="darken" extrusionOk="0">
                <a:moveTo>
                  <a:pt x="105000" y="60000"/>
                </a:moveTo>
                <a:lnTo>
                  <a:pt x="15000" y="15000"/>
                </a:lnTo>
                <a:lnTo>
                  <a:pt x="15000" y="105000"/>
                </a:lnTo>
                <a:close/>
              </a:path>
              <a:path w="120000" h="120000" fill="none" extrusionOk="0">
                <a:moveTo>
                  <a:pt x="105000" y="60000"/>
                </a:moveTo>
                <a:lnTo>
                  <a:pt x="15000" y="105000"/>
                </a:lnTo>
                <a:lnTo>
                  <a:pt x="15000" y="15000"/>
                </a:lnTo>
                <a:close/>
              </a:path>
              <a:path w="120000" h="120000" fill="none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gradFill>
            <a:gsLst>
              <a:gs pos="0">
                <a:srgbClr val="F1FDF1"/>
              </a:gs>
              <a:gs pos="34000">
                <a:srgbClr val="ECFBEC"/>
              </a:gs>
              <a:gs pos="100000">
                <a:srgbClr val="A8E6AA"/>
              </a:gs>
            </a:gsLst>
            <a:path path="circle">
              <a:fillToRect l="50000" t="50000" r="50000" b="50000"/>
            </a:path>
            <a:tileRect/>
          </a:gradFill>
          <a:ln w="9525" cap="flat" cmpd="sng">
            <a:solidFill>
              <a:srgbClr val="63BE65"/>
            </a:solidFill>
            <a:prstDash val="solid"/>
            <a:round/>
            <a:headEnd type="none" w="sm" len="sm"/>
            <a:tailEnd type="none" w="sm" len="sm"/>
          </a:ln>
          <a:effectLst>
            <a:outerShdw blurRad="63500" dist="25400" dir="14700000" algn="t" rotWithShape="0">
              <a:srgbClr val="000000">
                <a:alpha val="4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entury Gothic"/>
              <a:buNone/>
            </a:pPr>
            <a:endParaRPr sz="1800" b="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18" name="Google Shape;318;p7">
            <a:hlinkClick r:id="" action="ppaction://hlinkshowjump?jump=nextslide"/>
          </p:cNvPr>
          <p:cNvSpPr/>
          <p:nvPr/>
        </p:nvSpPr>
        <p:spPr>
          <a:xfrm>
            <a:off x="107504" y="3789040"/>
            <a:ext cx="288032" cy="28803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  <a:moveTo>
                  <a:pt x="105000" y="60000"/>
                </a:moveTo>
                <a:lnTo>
                  <a:pt x="15000" y="15000"/>
                </a:lnTo>
                <a:lnTo>
                  <a:pt x="15000" y="105000"/>
                </a:lnTo>
                <a:close/>
              </a:path>
              <a:path w="120000" h="120000" fill="darken" extrusionOk="0">
                <a:moveTo>
                  <a:pt x="105000" y="60000"/>
                </a:moveTo>
                <a:lnTo>
                  <a:pt x="15000" y="15000"/>
                </a:lnTo>
                <a:lnTo>
                  <a:pt x="15000" y="105000"/>
                </a:lnTo>
                <a:close/>
              </a:path>
              <a:path w="120000" h="120000" fill="none" extrusionOk="0">
                <a:moveTo>
                  <a:pt x="105000" y="60000"/>
                </a:moveTo>
                <a:lnTo>
                  <a:pt x="15000" y="105000"/>
                </a:lnTo>
                <a:lnTo>
                  <a:pt x="15000" y="15000"/>
                </a:lnTo>
                <a:close/>
              </a:path>
              <a:path w="120000" h="120000" fill="none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gradFill>
            <a:gsLst>
              <a:gs pos="0">
                <a:srgbClr val="F1FDF1"/>
              </a:gs>
              <a:gs pos="34000">
                <a:srgbClr val="ECFBEC"/>
              </a:gs>
              <a:gs pos="100000">
                <a:srgbClr val="A8E6AA"/>
              </a:gs>
            </a:gsLst>
            <a:path path="circle">
              <a:fillToRect l="50000" t="50000" r="50000" b="50000"/>
            </a:path>
            <a:tileRect/>
          </a:gradFill>
          <a:ln w="9525" cap="flat" cmpd="sng">
            <a:solidFill>
              <a:srgbClr val="63BE65"/>
            </a:solidFill>
            <a:prstDash val="solid"/>
            <a:round/>
            <a:headEnd type="none" w="sm" len="sm"/>
            <a:tailEnd type="none" w="sm" len="sm"/>
          </a:ln>
          <a:effectLst>
            <a:outerShdw blurRad="63500" dist="25400" dir="14700000" algn="t" rotWithShape="0">
              <a:srgbClr val="000000">
                <a:alpha val="4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entury Gothic"/>
              <a:buNone/>
            </a:pPr>
            <a:endParaRPr sz="1800" b="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19" name="Google Shape;319;p7">
            <a:hlinkClick r:id="" action="ppaction://hlinkshowjump?jump=nextslide"/>
          </p:cNvPr>
          <p:cNvSpPr/>
          <p:nvPr/>
        </p:nvSpPr>
        <p:spPr>
          <a:xfrm>
            <a:off x="107504" y="4653136"/>
            <a:ext cx="288032" cy="28803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  <a:moveTo>
                  <a:pt x="105000" y="60000"/>
                </a:moveTo>
                <a:lnTo>
                  <a:pt x="15000" y="15000"/>
                </a:lnTo>
                <a:lnTo>
                  <a:pt x="15000" y="105000"/>
                </a:lnTo>
                <a:close/>
              </a:path>
              <a:path w="120000" h="120000" fill="darken" extrusionOk="0">
                <a:moveTo>
                  <a:pt x="105000" y="60000"/>
                </a:moveTo>
                <a:lnTo>
                  <a:pt x="15000" y="15000"/>
                </a:lnTo>
                <a:lnTo>
                  <a:pt x="15000" y="105000"/>
                </a:lnTo>
                <a:close/>
              </a:path>
              <a:path w="120000" h="120000" fill="none" extrusionOk="0">
                <a:moveTo>
                  <a:pt x="105000" y="60000"/>
                </a:moveTo>
                <a:lnTo>
                  <a:pt x="15000" y="105000"/>
                </a:lnTo>
                <a:lnTo>
                  <a:pt x="15000" y="15000"/>
                </a:lnTo>
                <a:close/>
              </a:path>
              <a:path w="120000" h="120000" fill="none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gradFill>
            <a:gsLst>
              <a:gs pos="0">
                <a:srgbClr val="F1FDF1"/>
              </a:gs>
              <a:gs pos="34000">
                <a:srgbClr val="ECFBEC"/>
              </a:gs>
              <a:gs pos="100000">
                <a:srgbClr val="A8E6AA"/>
              </a:gs>
            </a:gsLst>
            <a:path path="circle">
              <a:fillToRect l="50000" t="50000" r="50000" b="50000"/>
            </a:path>
            <a:tileRect/>
          </a:gradFill>
          <a:ln w="9525" cap="flat" cmpd="sng">
            <a:solidFill>
              <a:srgbClr val="63BE65"/>
            </a:solidFill>
            <a:prstDash val="solid"/>
            <a:round/>
            <a:headEnd type="none" w="sm" len="sm"/>
            <a:tailEnd type="none" w="sm" len="sm"/>
          </a:ln>
          <a:effectLst>
            <a:outerShdw blurRad="63500" dist="25400" dir="14700000" algn="t" rotWithShape="0">
              <a:srgbClr val="000000">
                <a:alpha val="4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entury Gothic"/>
              <a:buNone/>
            </a:pPr>
            <a:endParaRPr sz="1800" b="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20" name="Google Shape;320;p7">
            <a:hlinkClick r:id="" action="ppaction://hlinkshowjump?jump=nextslide"/>
          </p:cNvPr>
          <p:cNvSpPr/>
          <p:nvPr/>
        </p:nvSpPr>
        <p:spPr>
          <a:xfrm>
            <a:off x="107504" y="5517232"/>
            <a:ext cx="288032" cy="28803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  <a:moveTo>
                  <a:pt x="105000" y="60000"/>
                </a:moveTo>
                <a:lnTo>
                  <a:pt x="15000" y="15000"/>
                </a:lnTo>
                <a:lnTo>
                  <a:pt x="15000" y="105000"/>
                </a:lnTo>
                <a:close/>
              </a:path>
              <a:path w="120000" h="120000" fill="darken" extrusionOk="0">
                <a:moveTo>
                  <a:pt x="105000" y="60000"/>
                </a:moveTo>
                <a:lnTo>
                  <a:pt x="15000" y="15000"/>
                </a:lnTo>
                <a:lnTo>
                  <a:pt x="15000" y="105000"/>
                </a:lnTo>
                <a:close/>
              </a:path>
              <a:path w="120000" h="120000" fill="none" extrusionOk="0">
                <a:moveTo>
                  <a:pt x="105000" y="60000"/>
                </a:moveTo>
                <a:lnTo>
                  <a:pt x="15000" y="105000"/>
                </a:lnTo>
                <a:lnTo>
                  <a:pt x="15000" y="15000"/>
                </a:lnTo>
                <a:close/>
              </a:path>
              <a:path w="120000" h="120000" fill="none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gradFill>
            <a:gsLst>
              <a:gs pos="0">
                <a:srgbClr val="F1FDF1"/>
              </a:gs>
              <a:gs pos="34000">
                <a:srgbClr val="ECFBEC"/>
              </a:gs>
              <a:gs pos="100000">
                <a:srgbClr val="A8E6AA"/>
              </a:gs>
            </a:gsLst>
            <a:path path="circle">
              <a:fillToRect l="50000" t="50000" r="50000" b="50000"/>
            </a:path>
            <a:tileRect/>
          </a:gradFill>
          <a:ln w="9525" cap="flat" cmpd="sng">
            <a:solidFill>
              <a:srgbClr val="63BE65"/>
            </a:solidFill>
            <a:prstDash val="solid"/>
            <a:round/>
            <a:headEnd type="none" w="sm" len="sm"/>
            <a:tailEnd type="none" w="sm" len="sm"/>
          </a:ln>
          <a:effectLst>
            <a:outerShdw blurRad="63500" dist="25400" dir="14700000" algn="t" rotWithShape="0">
              <a:srgbClr val="000000">
                <a:alpha val="4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entury Gothic"/>
              <a:buNone/>
            </a:pPr>
            <a:endParaRPr sz="1800" b="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21" name="Google Shape;321;p7"/>
          <p:cNvSpPr/>
          <p:nvPr/>
        </p:nvSpPr>
        <p:spPr>
          <a:xfrm>
            <a:off x="2136148" y="264977"/>
            <a:ext cx="6120680" cy="601662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F1FDF1"/>
              </a:gs>
              <a:gs pos="34000">
                <a:srgbClr val="ECFBEC"/>
              </a:gs>
              <a:gs pos="100000">
                <a:srgbClr val="A8E6AA"/>
              </a:gs>
            </a:gsLst>
            <a:path path="circle">
              <a:fillToRect l="50000" t="50000" r="50000" b="50000"/>
            </a:path>
            <a:tileRect/>
          </a:gradFill>
          <a:ln w="9525" cap="flat" cmpd="sng">
            <a:solidFill>
              <a:srgbClr val="63BE65"/>
            </a:solidFill>
            <a:prstDash val="solid"/>
            <a:round/>
            <a:headEnd type="none" w="sm" len="sm"/>
            <a:tailEnd type="none" w="sm" len="sm"/>
          </a:ln>
          <a:effectLst>
            <a:outerShdw blurRad="63500" dist="25400" dir="14700000" algn="t" rotWithShape="0">
              <a:srgbClr val="000000">
                <a:alpha val="4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entury Gothic"/>
              <a:buNone/>
            </a:pPr>
            <a:endParaRPr sz="1600" b="1" i="0" u="none" strike="noStrike" cap="none" dirty="0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600"/>
              <a:buFont typeface="Arial"/>
              <a:buNone/>
            </a:pPr>
            <a:r>
              <a:rPr lang="pl-PL" sz="1600" b="1" i="0" u="none" strike="noStrike" cap="none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zadania własne finansowane  z budżetu gminy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entury Gothic"/>
              <a:buNone/>
            </a:pPr>
            <a:endParaRPr sz="1600" b="1" i="0" u="none" strike="noStrike" cap="none" dirty="0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8"/>
          <p:cNvSpPr txBox="1">
            <a:spLocks noGrp="1"/>
          </p:cNvSpPr>
          <p:nvPr>
            <p:ph type="title" idx="4294967295"/>
          </p:nvPr>
        </p:nvSpPr>
        <p:spPr>
          <a:xfrm>
            <a:off x="506413" y="523875"/>
            <a:ext cx="7056437" cy="1400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484632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pl-PL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                      </a:t>
            </a:r>
            <a:endParaRPr/>
          </a:p>
        </p:txBody>
      </p:sp>
      <p:sp>
        <p:nvSpPr>
          <p:cNvPr id="327" name="Google Shape;327;p8"/>
          <p:cNvSpPr/>
          <p:nvPr/>
        </p:nvSpPr>
        <p:spPr>
          <a:xfrm>
            <a:off x="542515" y="1695376"/>
            <a:ext cx="1795649" cy="576262"/>
          </a:xfrm>
          <a:prstGeom prst="rect">
            <a:avLst/>
          </a:prstGeom>
          <a:gradFill>
            <a:gsLst>
              <a:gs pos="0">
                <a:srgbClr val="FFEDF0"/>
              </a:gs>
              <a:gs pos="34000">
                <a:srgbClr val="FFE8EB"/>
              </a:gs>
              <a:gs pos="100000">
                <a:srgbClr val="FF9BA7"/>
              </a:gs>
            </a:gsLst>
            <a:path path="circle">
              <a:fillToRect l="50000" t="50000" r="50000" b="50000"/>
            </a:path>
            <a:tileRect/>
          </a:gradFill>
          <a:ln w="9525" cap="flat" cmpd="sng">
            <a:solidFill>
              <a:srgbClr val="F25F74"/>
            </a:solidFill>
            <a:prstDash val="solid"/>
            <a:round/>
            <a:headEnd type="none" w="sm" len="sm"/>
            <a:tailEnd type="none" w="sm" len="sm"/>
          </a:ln>
          <a:effectLst>
            <a:outerShdw blurRad="63500" dist="25400" dir="14700000" algn="t" rotWithShape="0">
              <a:srgbClr val="000000">
                <a:alpha val="4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200"/>
              <a:buFont typeface="Arial"/>
              <a:buNone/>
            </a:pPr>
            <a:r>
              <a:rPr lang="pl-PL" sz="1200" b="1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stypendia szkolne</a:t>
            </a:r>
            <a:endParaRPr/>
          </a:p>
        </p:txBody>
      </p:sp>
      <p:sp>
        <p:nvSpPr>
          <p:cNvPr id="328" name="Google Shape;328;p8"/>
          <p:cNvSpPr/>
          <p:nvPr/>
        </p:nvSpPr>
        <p:spPr>
          <a:xfrm>
            <a:off x="539552" y="2708920"/>
            <a:ext cx="1793850" cy="576263"/>
          </a:xfrm>
          <a:prstGeom prst="rect">
            <a:avLst/>
          </a:prstGeom>
          <a:gradFill>
            <a:gsLst>
              <a:gs pos="0">
                <a:srgbClr val="FFEDF0"/>
              </a:gs>
              <a:gs pos="34000">
                <a:srgbClr val="FFE8EB"/>
              </a:gs>
              <a:gs pos="100000">
                <a:srgbClr val="FF9BA7"/>
              </a:gs>
            </a:gsLst>
            <a:path path="circle">
              <a:fillToRect l="50000" t="50000" r="50000" b="50000"/>
            </a:path>
            <a:tileRect/>
          </a:gradFill>
          <a:ln w="9525" cap="flat" cmpd="sng">
            <a:solidFill>
              <a:srgbClr val="F25F74"/>
            </a:solidFill>
            <a:prstDash val="solid"/>
            <a:round/>
            <a:headEnd type="none" w="sm" len="sm"/>
            <a:tailEnd type="none" w="sm" len="sm"/>
          </a:ln>
          <a:effectLst>
            <a:outerShdw blurRad="63500" dist="25400" dir="14700000" algn="t" rotWithShape="0">
              <a:srgbClr val="000000">
                <a:alpha val="4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200"/>
              <a:buFont typeface="Arial"/>
              <a:buNone/>
            </a:pPr>
            <a:r>
              <a:rPr lang="pl-PL" sz="1200" b="1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posiłek w szkole </a:t>
            </a:r>
            <a:br>
              <a:rPr lang="pl-PL" sz="1200" b="1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pl-PL" sz="1200" b="1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i w domu</a:t>
            </a:r>
            <a:endParaRPr/>
          </a:p>
        </p:txBody>
      </p:sp>
      <p:sp>
        <p:nvSpPr>
          <p:cNvPr id="329" name="Google Shape;329;p8"/>
          <p:cNvSpPr/>
          <p:nvPr/>
        </p:nvSpPr>
        <p:spPr>
          <a:xfrm>
            <a:off x="544252" y="3645024"/>
            <a:ext cx="1795649" cy="576263"/>
          </a:xfrm>
          <a:prstGeom prst="rect">
            <a:avLst/>
          </a:prstGeom>
          <a:gradFill>
            <a:gsLst>
              <a:gs pos="0">
                <a:srgbClr val="FFEDF0"/>
              </a:gs>
              <a:gs pos="34000">
                <a:srgbClr val="FFE8EB"/>
              </a:gs>
              <a:gs pos="100000">
                <a:srgbClr val="FF9BA7"/>
              </a:gs>
            </a:gsLst>
            <a:path path="circle">
              <a:fillToRect l="50000" t="50000" r="50000" b="50000"/>
            </a:path>
            <a:tileRect/>
          </a:gradFill>
          <a:ln w="9525" cap="flat" cmpd="sng">
            <a:solidFill>
              <a:srgbClr val="F25F74"/>
            </a:solidFill>
            <a:prstDash val="solid"/>
            <a:round/>
            <a:headEnd type="none" w="sm" len="sm"/>
            <a:tailEnd type="none" w="sm" len="sm"/>
          </a:ln>
          <a:effectLst>
            <a:outerShdw blurRad="63500" dist="25400" dir="14700000" algn="t" rotWithShape="0">
              <a:srgbClr val="000000">
                <a:alpha val="4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200"/>
              <a:buFont typeface="Arial"/>
              <a:buNone/>
            </a:pPr>
            <a:r>
              <a:rPr lang="pl-PL" sz="1200" b="1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zasiłki stałe</a:t>
            </a:r>
            <a:endParaRPr/>
          </a:p>
        </p:txBody>
      </p:sp>
      <p:sp>
        <p:nvSpPr>
          <p:cNvPr id="330" name="Google Shape;330;p8"/>
          <p:cNvSpPr/>
          <p:nvPr/>
        </p:nvSpPr>
        <p:spPr>
          <a:xfrm>
            <a:off x="539552" y="4508921"/>
            <a:ext cx="1793850" cy="576263"/>
          </a:xfrm>
          <a:prstGeom prst="rect">
            <a:avLst/>
          </a:prstGeom>
          <a:gradFill>
            <a:gsLst>
              <a:gs pos="0">
                <a:srgbClr val="FFEDF0"/>
              </a:gs>
              <a:gs pos="34000">
                <a:srgbClr val="FFE8EB"/>
              </a:gs>
              <a:gs pos="100000">
                <a:srgbClr val="FF9BA7"/>
              </a:gs>
            </a:gsLst>
            <a:path path="circle">
              <a:fillToRect l="50000" t="50000" r="50000" b="50000"/>
            </a:path>
            <a:tileRect/>
          </a:gradFill>
          <a:ln w="9525" cap="flat" cmpd="sng">
            <a:solidFill>
              <a:srgbClr val="F25F74"/>
            </a:solidFill>
            <a:prstDash val="solid"/>
            <a:round/>
            <a:headEnd type="none" w="sm" len="sm"/>
            <a:tailEnd type="none" w="sm" len="sm"/>
          </a:ln>
          <a:effectLst>
            <a:outerShdw blurRad="63500" dist="25400" dir="14700000" algn="t" rotWithShape="0">
              <a:srgbClr val="000000">
                <a:alpha val="4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entury Gothic"/>
              <a:buNone/>
            </a:pPr>
            <a:endParaRPr sz="1200" b="1" i="0" u="none" strike="noStrike" cap="none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200"/>
              <a:buFont typeface="Arial"/>
              <a:buNone/>
            </a:pPr>
            <a:r>
              <a:rPr lang="pl-PL" sz="1200" b="1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składka zdrowotna </a:t>
            </a:r>
            <a:br>
              <a:rPr lang="pl-PL" sz="1200" b="1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pl-PL" sz="1200" b="1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z pomocy społecznej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200"/>
              <a:buFont typeface="Arial"/>
              <a:buNone/>
            </a:pPr>
            <a:r>
              <a:rPr lang="pl-PL" sz="1200" b="1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sp>
        <p:nvSpPr>
          <p:cNvPr id="331" name="Google Shape;331;p8"/>
          <p:cNvSpPr/>
          <p:nvPr/>
        </p:nvSpPr>
        <p:spPr>
          <a:xfrm>
            <a:off x="3074193" y="4500984"/>
            <a:ext cx="1584325" cy="576262"/>
          </a:xfrm>
          <a:prstGeom prst="rect">
            <a:avLst/>
          </a:prstGeom>
          <a:gradFill>
            <a:gsLst>
              <a:gs pos="0">
                <a:srgbClr val="FFA7B0"/>
              </a:gs>
              <a:gs pos="46000">
                <a:srgbClr val="FF7182"/>
              </a:gs>
              <a:gs pos="100000">
                <a:srgbClr val="AF2E40"/>
              </a:gs>
            </a:gsLst>
            <a:path path="circle">
              <a:fillToRect l="50000" t="50000" r="50000" b="50000"/>
            </a:path>
            <a:tileRect/>
          </a:gradFill>
          <a:ln w="9525" cap="flat" cmpd="sng">
            <a:solidFill>
              <a:srgbClr val="F25F74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entury Gothic"/>
              <a:buNone/>
            </a:pPr>
            <a:endParaRPr sz="16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</a:pPr>
            <a:r>
              <a:rPr lang="pl-PL" sz="1600" b="1" dirty="0">
                <a:solidFill>
                  <a:schemeClr val="lt1"/>
                </a:solidFill>
              </a:rPr>
              <a:t>17.074,85</a:t>
            </a:r>
            <a:r>
              <a:rPr lang="pl-PL" sz="16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zł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entury Gothic"/>
              <a:buNone/>
            </a:pPr>
            <a:endParaRPr sz="16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2" name="Google Shape;332;p8"/>
          <p:cNvSpPr/>
          <p:nvPr/>
        </p:nvSpPr>
        <p:spPr>
          <a:xfrm>
            <a:off x="3074193" y="3672012"/>
            <a:ext cx="1584325" cy="576262"/>
          </a:xfrm>
          <a:prstGeom prst="rect">
            <a:avLst/>
          </a:prstGeom>
          <a:gradFill>
            <a:gsLst>
              <a:gs pos="0">
                <a:srgbClr val="FFA7B0"/>
              </a:gs>
              <a:gs pos="46000">
                <a:srgbClr val="FF7182"/>
              </a:gs>
              <a:gs pos="100000">
                <a:srgbClr val="AF2E40"/>
              </a:gs>
            </a:gsLst>
            <a:path path="circle">
              <a:fillToRect l="50000" t="50000" r="50000" b="50000"/>
            </a:path>
            <a:tileRect/>
          </a:gradFill>
          <a:ln w="9525" cap="flat" cmpd="sng">
            <a:solidFill>
              <a:srgbClr val="F25F74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entury Gothic"/>
              <a:buNone/>
            </a:pPr>
            <a:r>
              <a:rPr lang="pl-PL" sz="16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203.990,59</a:t>
            </a:r>
            <a:r>
              <a:rPr lang="pl-PL" sz="16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zł</a:t>
            </a:r>
            <a:endParaRPr sz="1600" b="1" i="0" u="none" strike="noStrike" cap="none" dirty="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33" name="Google Shape;333;p8"/>
          <p:cNvSpPr/>
          <p:nvPr/>
        </p:nvSpPr>
        <p:spPr>
          <a:xfrm>
            <a:off x="3082131" y="2708920"/>
            <a:ext cx="1584325" cy="576263"/>
          </a:xfrm>
          <a:prstGeom prst="rect">
            <a:avLst/>
          </a:prstGeom>
          <a:gradFill>
            <a:gsLst>
              <a:gs pos="0">
                <a:srgbClr val="FFA7B0"/>
              </a:gs>
              <a:gs pos="46000">
                <a:srgbClr val="FF7182"/>
              </a:gs>
              <a:gs pos="100000">
                <a:srgbClr val="AF2E40"/>
              </a:gs>
            </a:gsLst>
            <a:path path="circle">
              <a:fillToRect l="50000" t="50000" r="50000" b="50000"/>
            </a:path>
            <a:tileRect/>
          </a:gradFill>
          <a:ln w="9525" cap="flat" cmpd="sng">
            <a:solidFill>
              <a:srgbClr val="F25F74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entury Gothic"/>
              <a:buNone/>
            </a:pPr>
            <a:endParaRPr sz="1600" b="1" i="0" u="none" strike="noStrike" cap="none" dirty="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entury Gothic"/>
              <a:buNone/>
            </a:pPr>
            <a:r>
              <a:rPr lang="pl-PL" sz="16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33.902,00 zł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entury Gothic"/>
              <a:buNone/>
            </a:pPr>
            <a:endParaRPr sz="1600" b="0" i="0" u="none" strike="noStrike" cap="none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34" name="Google Shape;334;p8"/>
          <p:cNvSpPr/>
          <p:nvPr/>
        </p:nvSpPr>
        <p:spPr>
          <a:xfrm>
            <a:off x="3082131" y="1712838"/>
            <a:ext cx="1584325" cy="576263"/>
          </a:xfrm>
          <a:prstGeom prst="rect">
            <a:avLst/>
          </a:prstGeom>
          <a:gradFill>
            <a:gsLst>
              <a:gs pos="0">
                <a:srgbClr val="FFA7B0"/>
              </a:gs>
              <a:gs pos="46000">
                <a:srgbClr val="FF7182"/>
              </a:gs>
              <a:gs pos="100000">
                <a:srgbClr val="AF2E40"/>
              </a:gs>
            </a:gsLst>
            <a:path path="circle">
              <a:fillToRect l="50000" t="50000" r="50000" b="50000"/>
            </a:path>
            <a:tileRect/>
          </a:gradFill>
          <a:ln w="9525" cap="flat" cmpd="sng">
            <a:solidFill>
              <a:srgbClr val="F25F74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entury Gothic"/>
              <a:buNone/>
            </a:pPr>
            <a:endParaRPr sz="16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</a:pPr>
            <a:r>
              <a:rPr lang="pl-PL" sz="1600" b="1" dirty="0">
                <a:solidFill>
                  <a:schemeClr val="lt1"/>
                </a:solidFill>
              </a:rPr>
              <a:t>20.584,00 </a:t>
            </a:r>
            <a:r>
              <a:rPr lang="pl-PL" sz="16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zł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entury Gothic"/>
              <a:buNone/>
            </a:pPr>
            <a:endParaRPr sz="16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5" name="Google Shape;335;p8"/>
          <p:cNvSpPr/>
          <p:nvPr/>
        </p:nvSpPr>
        <p:spPr>
          <a:xfrm>
            <a:off x="5280818" y="1727126"/>
            <a:ext cx="1584325" cy="576262"/>
          </a:xfrm>
          <a:prstGeom prst="rect">
            <a:avLst/>
          </a:prstGeom>
          <a:gradFill>
            <a:gsLst>
              <a:gs pos="0">
                <a:srgbClr val="FFA7B0"/>
              </a:gs>
              <a:gs pos="46000">
                <a:srgbClr val="FF7182"/>
              </a:gs>
              <a:gs pos="100000">
                <a:srgbClr val="AF2E40"/>
              </a:gs>
            </a:gsLst>
            <a:path path="circle">
              <a:fillToRect l="50000" t="50000" r="50000" b="50000"/>
            </a:path>
            <a:tileRect/>
          </a:gradFill>
          <a:ln w="9525" cap="flat" cmpd="sng">
            <a:solidFill>
              <a:srgbClr val="F25F74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</a:pPr>
            <a:r>
              <a:rPr lang="pl-PL" sz="1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14</a:t>
            </a:r>
            <a:endParaRPr/>
          </a:p>
        </p:txBody>
      </p:sp>
      <p:sp>
        <p:nvSpPr>
          <p:cNvPr id="336" name="Google Shape;336;p8"/>
          <p:cNvSpPr/>
          <p:nvPr/>
        </p:nvSpPr>
        <p:spPr>
          <a:xfrm>
            <a:off x="5280818" y="2739083"/>
            <a:ext cx="1584325" cy="576262"/>
          </a:xfrm>
          <a:prstGeom prst="rect">
            <a:avLst/>
          </a:prstGeom>
          <a:gradFill>
            <a:gsLst>
              <a:gs pos="0">
                <a:srgbClr val="FFA7B0"/>
              </a:gs>
              <a:gs pos="46000">
                <a:srgbClr val="FF7182"/>
              </a:gs>
              <a:gs pos="100000">
                <a:srgbClr val="AF2E40"/>
              </a:gs>
            </a:gsLst>
            <a:path path="circle">
              <a:fillToRect l="50000" t="50000" r="50000" b="50000"/>
            </a:path>
            <a:tileRect/>
          </a:gradFill>
          <a:ln w="9525" cap="flat" cmpd="sng">
            <a:solidFill>
              <a:srgbClr val="F25F74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</a:pPr>
            <a:r>
              <a:rPr lang="pl-PL" sz="1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12</a:t>
            </a:r>
            <a:endParaRPr/>
          </a:p>
        </p:txBody>
      </p:sp>
      <p:sp>
        <p:nvSpPr>
          <p:cNvPr id="337" name="Google Shape;337;p8"/>
          <p:cNvSpPr/>
          <p:nvPr/>
        </p:nvSpPr>
        <p:spPr>
          <a:xfrm>
            <a:off x="5280818" y="3672012"/>
            <a:ext cx="1584325" cy="576262"/>
          </a:xfrm>
          <a:prstGeom prst="rect">
            <a:avLst/>
          </a:prstGeom>
          <a:gradFill>
            <a:gsLst>
              <a:gs pos="0">
                <a:srgbClr val="FFA7B0"/>
              </a:gs>
              <a:gs pos="46000">
                <a:srgbClr val="FF7182"/>
              </a:gs>
              <a:gs pos="100000">
                <a:srgbClr val="AF2E40"/>
              </a:gs>
            </a:gsLst>
            <a:path path="circle">
              <a:fillToRect l="50000" t="50000" r="50000" b="50000"/>
            </a:path>
            <a:tileRect/>
          </a:gradFill>
          <a:ln w="9525" cap="flat" cmpd="sng">
            <a:solidFill>
              <a:srgbClr val="F25F74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</a:pPr>
            <a:r>
              <a:rPr lang="pl-PL" sz="1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23</a:t>
            </a:r>
            <a:endParaRPr/>
          </a:p>
        </p:txBody>
      </p:sp>
      <p:sp>
        <p:nvSpPr>
          <p:cNvPr id="338" name="Google Shape;338;p8"/>
          <p:cNvSpPr/>
          <p:nvPr/>
        </p:nvSpPr>
        <p:spPr>
          <a:xfrm>
            <a:off x="5291931" y="4508921"/>
            <a:ext cx="1584325" cy="576263"/>
          </a:xfrm>
          <a:prstGeom prst="rect">
            <a:avLst/>
          </a:prstGeom>
          <a:gradFill>
            <a:gsLst>
              <a:gs pos="0">
                <a:srgbClr val="FFA7B0"/>
              </a:gs>
              <a:gs pos="46000">
                <a:srgbClr val="FF7182"/>
              </a:gs>
              <a:gs pos="100000">
                <a:srgbClr val="AF2E40"/>
              </a:gs>
            </a:gsLst>
            <a:path path="circle">
              <a:fillToRect l="50000" t="50000" r="50000" b="50000"/>
            </a:path>
            <a:tileRect/>
          </a:gradFill>
          <a:ln w="9525" cap="flat" cmpd="sng">
            <a:solidFill>
              <a:srgbClr val="F25F74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</a:pPr>
            <a:r>
              <a:rPr lang="pl-PL" sz="1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21</a:t>
            </a:r>
            <a:endParaRPr/>
          </a:p>
        </p:txBody>
      </p:sp>
      <p:sp>
        <p:nvSpPr>
          <p:cNvPr id="339" name="Google Shape;339;p8"/>
          <p:cNvSpPr/>
          <p:nvPr/>
        </p:nvSpPr>
        <p:spPr>
          <a:xfrm rot="5400000">
            <a:off x="107156" y="188118"/>
            <a:ext cx="865187" cy="720725"/>
          </a:xfrm>
          <a:prstGeom prst="triangle">
            <a:avLst>
              <a:gd name="adj" fmla="val 10680"/>
            </a:avLst>
          </a:prstGeom>
          <a:solidFill>
            <a:schemeClr val="accent1"/>
          </a:solidFill>
          <a:ln w="12700" cap="flat" cmpd="sng">
            <a:solidFill>
              <a:srgbClr val="FFD25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40" name="Google Shape;340;p8"/>
          <p:cNvSpPr txBox="1"/>
          <p:nvPr/>
        </p:nvSpPr>
        <p:spPr>
          <a:xfrm>
            <a:off x="899592" y="332656"/>
            <a:ext cx="1008112" cy="40011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D05D"/>
              </a:buClr>
              <a:buSzPts val="2000"/>
              <a:buFont typeface="Century Gothic"/>
              <a:buNone/>
            </a:pPr>
            <a:r>
              <a:rPr lang="pl-PL" sz="2000" b="0" i="0" u="none" strike="noStrike" cap="none">
                <a:solidFill>
                  <a:srgbClr val="FFD05D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2024</a:t>
            </a:r>
            <a:endParaRPr/>
          </a:p>
        </p:txBody>
      </p:sp>
      <p:sp>
        <p:nvSpPr>
          <p:cNvPr id="341" name="Google Shape;341;p8"/>
          <p:cNvSpPr/>
          <p:nvPr/>
        </p:nvSpPr>
        <p:spPr>
          <a:xfrm>
            <a:off x="2268463" y="236948"/>
            <a:ext cx="6120680" cy="601662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FFEDF0"/>
              </a:gs>
              <a:gs pos="34000">
                <a:srgbClr val="FFE8EB"/>
              </a:gs>
              <a:gs pos="100000">
                <a:srgbClr val="FF9BA7"/>
              </a:gs>
            </a:gsLst>
            <a:path path="circle">
              <a:fillToRect l="50000" t="50000" r="50000" b="50000"/>
            </a:path>
            <a:tileRect/>
          </a:gradFill>
          <a:ln w="9525" cap="flat" cmpd="sng">
            <a:solidFill>
              <a:srgbClr val="F25F74"/>
            </a:solidFill>
            <a:prstDash val="solid"/>
            <a:round/>
            <a:headEnd type="none" w="sm" len="sm"/>
            <a:tailEnd type="none" w="sm" len="sm"/>
          </a:ln>
          <a:effectLst>
            <a:outerShdw blurRad="63500" dist="25400" dir="14700000" algn="t" rotWithShape="0">
              <a:srgbClr val="000000">
                <a:alpha val="4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entury Gothic"/>
              <a:buNone/>
            </a:pPr>
            <a:endParaRPr sz="1600" b="1" i="0" u="none" strike="noStrike" cap="none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600"/>
              <a:buFont typeface="Arial"/>
              <a:buNone/>
            </a:pPr>
            <a:r>
              <a:rPr lang="pl-PL" sz="1600" b="1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zadania finansowane z dotacji budżetu państwa </a:t>
            </a:r>
            <a:br>
              <a:rPr lang="pl-PL" sz="1600" b="1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pl-PL" sz="1600" b="1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oraz środków własnych gminy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entury Gothic"/>
              <a:buNone/>
            </a:pPr>
            <a:endParaRPr sz="1600" b="1" i="0" u="none" strike="noStrike" cap="none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2" name="Google Shape;342;p8">
            <a:hlinkClick r:id="" action="ppaction://hlinkshowjump?jump=nextslide"/>
          </p:cNvPr>
          <p:cNvSpPr/>
          <p:nvPr/>
        </p:nvSpPr>
        <p:spPr>
          <a:xfrm>
            <a:off x="1749178" y="404664"/>
            <a:ext cx="288032" cy="28803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  <a:moveTo>
                  <a:pt x="105000" y="60000"/>
                </a:moveTo>
                <a:lnTo>
                  <a:pt x="15000" y="15000"/>
                </a:lnTo>
                <a:lnTo>
                  <a:pt x="15000" y="105000"/>
                </a:lnTo>
                <a:close/>
              </a:path>
              <a:path w="120000" h="120000" fill="darken" extrusionOk="0">
                <a:moveTo>
                  <a:pt x="105000" y="60000"/>
                </a:moveTo>
                <a:lnTo>
                  <a:pt x="15000" y="15000"/>
                </a:lnTo>
                <a:lnTo>
                  <a:pt x="15000" y="105000"/>
                </a:lnTo>
                <a:close/>
              </a:path>
              <a:path w="120000" h="120000" fill="none" extrusionOk="0">
                <a:moveTo>
                  <a:pt x="105000" y="60000"/>
                </a:moveTo>
                <a:lnTo>
                  <a:pt x="15000" y="105000"/>
                </a:lnTo>
                <a:lnTo>
                  <a:pt x="15000" y="15000"/>
                </a:lnTo>
                <a:close/>
              </a:path>
              <a:path w="120000" h="120000" fill="none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gradFill>
            <a:gsLst>
              <a:gs pos="0">
                <a:srgbClr val="FFEDF0"/>
              </a:gs>
              <a:gs pos="34000">
                <a:srgbClr val="FFE8EB"/>
              </a:gs>
              <a:gs pos="100000">
                <a:srgbClr val="FF9BA7"/>
              </a:gs>
            </a:gsLst>
            <a:path path="circle">
              <a:fillToRect l="50000" t="50000" r="50000" b="50000"/>
            </a:path>
            <a:tileRect/>
          </a:gradFill>
          <a:ln w="9525" cap="flat" cmpd="sng">
            <a:solidFill>
              <a:srgbClr val="F25F74"/>
            </a:solidFill>
            <a:prstDash val="solid"/>
            <a:round/>
            <a:headEnd type="none" w="sm" len="sm"/>
            <a:tailEnd type="none" w="sm" len="sm"/>
          </a:ln>
          <a:effectLst>
            <a:outerShdw blurRad="63500" dist="25400" dir="14700000" algn="t" rotWithShape="0">
              <a:srgbClr val="000000">
                <a:alpha val="4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entury Gothic"/>
              <a:buNone/>
            </a:pPr>
            <a:endParaRPr sz="1800" b="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43" name="Google Shape;343;p8"/>
          <p:cNvSpPr txBox="1"/>
          <p:nvPr/>
        </p:nvSpPr>
        <p:spPr>
          <a:xfrm>
            <a:off x="7885112" y="5300662"/>
            <a:ext cx="1008062" cy="1081087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rgbClr val="FFD25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44" name="Google Shape;344;p8" descr="C:\Users\Dell\Desktop\SENIOR 2025\ROPS\zdjecia z ropsu do sprawozdania\424673423_7187650181301076_8420664032108457345_n.jpg"/>
          <p:cNvPicPr preferRelativeResize="0"/>
          <p:nvPr/>
        </p:nvPicPr>
        <p:blipFill rotWithShape="1">
          <a:blip r:embed="rId3">
            <a:alphaModFix/>
          </a:blip>
          <a:srcRect t="9150" r="-5640" b="10064"/>
          <a:stretch/>
        </p:blipFill>
        <p:spPr>
          <a:xfrm>
            <a:off x="7937500" y="5516562"/>
            <a:ext cx="882650" cy="674687"/>
          </a:xfrm>
          <a:prstGeom prst="rect">
            <a:avLst/>
          </a:prstGeom>
          <a:noFill/>
          <a:ln>
            <a:noFill/>
          </a:ln>
        </p:spPr>
      </p:pic>
      <p:sp>
        <p:nvSpPr>
          <p:cNvPr id="345" name="Google Shape;345;p8"/>
          <p:cNvSpPr/>
          <p:nvPr/>
        </p:nvSpPr>
        <p:spPr>
          <a:xfrm rot="-5400000">
            <a:off x="6850062" y="5372893"/>
            <a:ext cx="1081087" cy="936625"/>
          </a:xfrm>
          <a:prstGeom prst="triangle">
            <a:avLst>
              <a:gd name="adj" fmla="val 10680"/>
            </a:avLst>
          </a:prstGeom>
          <a:solidFill>
            <a:schemeClr val="accent1"/>
          </a:solidFill>
          <a:ln w="12700" cap="flat" cmpd="sng">
            <a:solidFill>
              <a:srgbClr val="FFD25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46" name="Google Shape;346;p8"/>
          <p:cNvSpPr/>
          <p:nvPr/>
        </p:nvSpPr>
        <p:spPr>
          <a:xfrm>
            <a:off x="2771775" y="1412875"/>
            <a:ext cx="863600" cy="4318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800"/>
              <a:buFont typeface="Arial"/>
              <a:buNone/>
            </a:pPr>
            <a:r>
              <a:rPr lang="pl-PL" sz="800" b="1" i="0" u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Wykonanie (wydatki)</a:t>
            </a:r>
            <a:endParaRPr/>
          </a:p>
        </p:txBody>
      </p:sp>
      <p:sp>
        <p:nvSpPr>
          <p:cNvPr id="347" name="Google Shape;347;p8"/>
          <p:cNvSpPr/>
          <p:nvPr/>
        </p:nvSpPr>
        <p:spPr>
          <a:xfrm>
            <a:off x="4859337" y="1416050"/>
            <a:ext cx="901700" cy="428625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800"/>
              <a:buFont typeface="Arial"/>
              <a:buNone/>
            </a:pPr>
            <a:r>
              <a:rPr lang="pl-PL" sz="800" b="1" i="0" u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Liczba świadczeń </a:t>
            </a:r>
            <a:endParaRPr/>
          </a:p>
        </p:txBody>
      </p:sp>
      <p:cxnSp>
        <p:nvCxnSpPr>
          <p:cNvPr id="348" name="Google Shape;348;p8"/>
          <p:cNvCxnSpPr/>
          <p:nvPr/>
        </p:nvCxnSpPr>
        <p:spPr>
          <a:xfrm>
            <a:off x="2627312" y="2011362"/>
            <a:ext cx="2159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med" len="med"/>
            <a:tailEnd type="triangle" w="med" len="med"/>
          </a:ln>
        </p:spPr>
      </p:cxnSp>
      <p:cxnSp>
        <p:nvCxnSpPr>
          <p:cNvPr id="349" name="Google Shape;349;p8"/>
          <p:cNvCxnSpPr/>
          <p:nvPr/>
        </p:nvCxnSpPr>
        <p:spPr>
          <a:xfrm>
            <a:off x="2627312" y="2963862"/>
            <a:ext cx="217487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med" len="med"/>
            <a:tailEnd type="triangle" w="med" len="med"/>
          </a:ln>
        </p:spPr>
      </p:cxnSp>
      <p:cxnSp>
        <p:nvCxnSpPr>
          <p:cNvPr id="350" name="Google Shape;350;p8"/>
          <p:cNvCxnSpPr/>
          <p:nvPr/>
        </p:nvCxnSpPr>
        <p:spPr>
          <a:xfrm>
            <a:off x="2627312" y="3978275"/>
            <a:ext cx="217487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med" len="med"/>
            <a:tailEnd type="triangle" w="med" len="med"/>
          </a:ln>
        </p:spPr>
      </p:cxnSp>
      <p:cxnSp>
        <p:nvCxnSpPr>
          <p:cNvPr id="351" name="Google Shape;351;p8"/>
          <p:cNvCxnSpPr/>
          <p:nvPr/>
        </p:nvCxnSpPr>
        <p:spPr>
          <a:xfrm>
            <a:off x="2627312" y="4840287"/>
            <a:ext cx="2159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med" len="med"/>
            <a:tailEnd type="triangle" w="med" len="med"/>
          </a:ln>
        </p:spPr>
      </p:cxnSp>
      <p:pic>
        <p:nvPicPr>
          <p:cNvPr id="352" name="Google Shape;352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79962" y="1798637"/>
            <a:ext cx="414337" cy="274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53" name="Google Shape;353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779962" y="2749550"/>
            <a:ext cx="420687" cy="274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" name="Google Shape;354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779962" y="3767137"/>
            <a:ext cx="420687" cy="274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" name="Google Shape;355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79962" y="4627562"/>
            <a:ext cx="414337" cy="273050"/>
          </a:xfrm>
          <a:prstGeom prst="rect">
            <a:avLst/>
          </a:prstGeom>
          <a:noFill/>
          <a:ln>
            <a:noFill/>
          </a:ln>
        </p:spPr>
      </p:pic>
      <p:sp>
        <p:nvSpPr>
          <p:cNvPr id="356" name="Google Shape;356;p8">
            <a:hlinkClick r:id="" action="ppaction://hlinkshowjump?jump=nextslide"/>
          </p:cNvPr>
          <p:cNvSpPr/>
          <p:nvPr/>
        </p:nvSpPr>
        <p:spPr>
          <a:xfrm>
            <a:off x="107504" y="1844824"/>
            <a:ext cx="288032" cy="28803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  <a:moveTo>
                  <a:pt x="105000" y="60000"/>
                </a:moveTo>
                <a:lnTo>
                  <a:pt x="15000" y="15000"/>
                </a:lnTo>
                <a:lnTo>
                  <a:pt x="15000" y="105000"/>
                </a:lnTo>
                <a:close/>
              </a:path>
              <a:path w="120000" h="120000" fill="darken" extrusionOk="0">
                <a:moveTo>
                  <a:pt x="105000" y="60000"/>
                </a:moveTo>
                <a:lnTo>
                  <a:pt x="15000" y="15000"/>
                </a:lnTo>
                <a:lnTo>
                  <a:pt x="15000" y="105000"/>
                </a:lnTo>
                <a:close/>
              </a:path>
              <a:path w="120000" h="120000" fill="none" extrusionOk="0">
                <a:moveTo>
                  <a:pt x="105000" y="60000"/>
                </a:moveTo>
                <a:lnTo>
                  <a:pt x="15000" y="105000"/>
                </a:lnTo>
                <a:lnTo>
                  <a:pt x="15000" y="15000"/>
                </a:lnTo>
                <a:close/>
              </a:path>
              <a:path w="120000" h="120000" fill="none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gradFill>
            <a:gsLst>
              <a:gs pos="0">
                <a:srgbClr val="FFEDF0"/>
              </a:gs>
              <a:gs pos="34000">
                <a:srgbClr val="FFE8EB"/>
              </a:gs>
              <a:gs pos="100000">
                <a:srgbClr val="FF9BA7"/>
              </a:gs>
            </a:gsLst>
            <a:path path="circle">
              <a:fillToRect l="50000" t="50000" r="50000" b="50000"/>
            </a:path>
            <a:tileRect/>
          </a:gradFill>
          <a:ln w="9525" cap="flat" cmpd="sng">
            <a:solidFill>
              <a:srgbClr val="F25F74"/>
            </a:solidFill>
            <a:prstDash val="solid"/>
            <a:round/>
            <a:headEnd type="none" w="sm" len="sm"/>
            <a:tailEnd type="none" w="sm" len="sm"/>
          </a:ln>
          <a:effectLst>
            <a:outerShdw blurRad="63500" dist="25400" dir="14700000" algn="t" rotWithShape="0">
              <a:srgbClr val="000000">
                <a:alpha val="4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entury Gothic"/>
              <a:buNone/>
            </a:pPr>
            <a:endParaRPr sz="1800" b="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57" name="Google Shape;357;p8">
            <a:hlinkClick r:id="" action="ppaction://hlinkshowjump?jump=nextslide"/>
          </p:cNvPr>
          <p:cNvSpPr/>
          <p:nvPr/>
        </p:nvSpPr>
        <p:spPr>
          <a:xfrm>
            <a:off x="107504" y="2852936"/>
            <a:ext cx="288032" cy="28803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  <a:moveTo>
                  <a:pt x="105000" y="60000"/>
                </a:moveTo>
                <a:lnTo>
                  <a:pt x="15000" y="15000"/>
                </a:lnTo>
                <a:lnTo>
                  <a:pt x="15000" y="105000"/>
                </a:lnTo>
                <a:close/>
              </a:path>
              <a:path w="120000" h="120000" fill="darken" extrusionOk="0">
                <a:moveTo>
                  <a:pt x="105000" y="60000"/>
                </a:moveTo>
                <a:lnTo>
                  <a:pt x="15000" y="15000"/>
                </a:lnTo>
                <a:lnTo>
                  <a:pt x="15000" y="105000"/>
                </a:lnTo>
                <a:close/>
              </a:path>
              <a:path w="120000" h="120000" fill="none" extrusionOk="0">
                <a:moveTo>
                  <a:pt x="105000" y="60000"/>
                </a:moveTo>
                <a:lnTo>
                  <a:pt x="15000" y="105000"/>
                </a:lnTo>
                <a:lnTo>
                  <a:pt x="15000" y="15000"/>
                </a:lnTo>
                <a:close/>
              </a:path>
              <a:path w="120000" h="120000" fill="none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gradFill>
            <a:gsLst>
              <a:gs pos="0">
                <a:srgbClr val="FFEDF0"/>
              </a:gs>
              <a:gs pos="34000">
                <a:srgbClr val="FFE8EB"/>
              </a:gs>
              <a:gs pos="100000">
                <a:srgbClr val="FF9BA7"/>
              </a:gs>
            </a:gsLst>
            <a:path path="circle">
              <a:fillToRect l="50000" t="50000" r="50000" b="50000"/>
            </a:path>
            <a:tileRect/>
          </a:gradFill>
          <a:ln w="9525" cap="flat" cmpd="sng">
            <a:solidFill>
              <a:srgbClr val="F25F74"/>
            </a:solidFill>
            <a:prstDash val="solid"/>
            <a:round/>
            <a:headEnd type="none" w="sm" len="sm"/>
            <a:tailEnd type="none" w="sm" len="sm"/>
          </a:ln>
          <a:effectLst>
            <a:outerShdw blurRad="63500" dist="25400" dir="14700000" algn="t" rotWithShape="0">
              <a:srgbClr val="000000">
                <a:alpha val="4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entury Gothic"/>
              <a:buNone/>
            </a:pPr>
            <a:endParaRPr sz="1800" b="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58" name="Google Shape;358;p8">
            <a:hlinkClick r:id="" action="ppaction://hlinkshowjump?jump=nextslide"/>
          </p:cNvPr>
          <p:cNvSpPr/>
          <p:nvPr/>
        </p:nvSpPr>
        <p:spPr>
          <a:xfrm>
            <a:off x="107504" y="3789040"/>
            <a:ext cx="288032" cy="28803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  <a:moveTo>
                  <a:pt x="105000" y="60000"/>
                </a:moveTo>
                <a:lnTo>
                  <a:pt x="15000" y="15000"/>
                </a:lnTo>
                <a:lnTo>
                  <a:pt x="15000" y="105000"/>
                </a:lnTo>
                <a:close/>
              </a:path>
              <a:path w="120000" h="120000" fill="darken" extrusionOk="0">
                <a:moveTo>
                  <a:pt x="105000" y="60000"/>
                </a:moveTo>
                <a:lnTo>
                  <a:pt x="15000" y="15000"/>
                </a:lnTo>
                <a:lnTo>
                  <a:pt x="15000" y="105000"/>
                </a:lnTo>
                <a:close/>
              </a:path>
              <a:path w="120000" h="120000" fill="none" extrusionOk="0">
                <a:moveTo>
                  <a:pt x="105000" y="60000"/>
                </a:moveTo>
                <a:lnTo>
                  <a:pt x="15000" y="105000"/>
                </a:lnTo>
                <a:lnTo>
                  <a:pt x="15000" y="15000"/>
                </a:lnTo>
                <a:close/>
              </a:path>
              <a:path w="120000" h="120000" fill="none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gradFill>
            <a:gsLst>
              <a:gs pos="0">
                <a:srgbClr val="FFEDF0"/>
              </a:gs>
              <a:gs pos="34000">
                <a:srgbClr val="FFE8EB"/>
              </a:gs>
              <a:gs pos="100000">
                <a:srgbClr val="FF9BA7"/>
              </a:gs>
            </a:gsLst>
            <a:path path="circle">
              <a:fillToRect l="50000" t="50000" r="50000" b="50000"/>
            </a:path>
            <a:tileRect/>
          </a:gradFill>
          <a:ln w="9525" cap="flat" cmpd="sng">
            <a:solidFill>
              <a:srgbClr val="F25F74"/>
            </a:solidFill>
            <a:prstDash val="solid"/>
            <a:round/>
            <a:headEnd type="none" w="sm" len="sm"/>
            <a:tailEnd type="none" w="sm" len="sm"/>
          </a:ln>
          <a:effectLst>
            <a:outerShdw blurRad="63500" dist="25400" dir="14700000" algn="t" rotWithShape="0">
              <a:srgbClr val="000000">
                <a:alpha val="4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entury Gothic"/>
              <a:buNone/>
            </a:pPr>
            <a:endParaRPr sz="1800" b="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59" name="Google Shape;359;p8">
            <a:hlinkClick r:id="" action="ppaction://hlinkshowjump?jump=nextslide"/>
          </p:cNvPr>
          <p:cNvSpPr/>
          <p:nvPr/>
        </p:nvSpPr>
        <p:spPr>
          <a:xfrm>
            <a:off x="107504" y="4653136"/>
            <a:ext cx="288032" cy="28803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  <a:moveTo>
                  <a:pt x="105000" y="60000"/>
                </a:moveTo>
                <a:lnTo>
                  <a:pt x="15000" y="15000"/>
                </a:lnTo>
                <a:lnTo>
                  <a:pt x="15000" y="105000"/>
                </a:lnTo>
                <a:close/>
              </a:path>
              <a:path w="120000" h="120000" fill="darken" extrusionOk="0">
                <a:moveTo>
                  <a:pt x="105000" y="60000"/>
                </a:moveTo>
                <a:lnTo>
                  <a:pt x="15000" y="15000"/>
                </a:lnTo>
                <a:lnTo>
                  <a:pt x="15000" y="105000"/>
                </a:lnTo>
                <a:close/>
              </a:path>
              <a:path w="120000" h="120000" fill="none" extrusionOk="0">
                <a:moveTo>
                  <a:pt x="105000" y="60000"/>
                </a:moveTo>
                <a:lnTo>
                  <a:pt x="15000" y="105000"/>
                </a:lnTo>
                <a:lnTo>
                  <a:pt x="15000" y="15000"/>
                </a:lnTo>
                <a:close/>
              </a:path>
              <a:path w="120000" h="120000" fill="none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gradFill>
            <a:gsLst>
              <a:gs pos="0">
                <a:srgbClr val="FFEDF0"/>
              </a:gs>
              <a:gs pos="34000">
                <a:srgbClr val="FFE8EB"/>
              </a:gs>
              <a:gs pos="100000">
                <a:srgbClr val="FF9BA7"/>
              </a:gs>
            </a:gsLst>
            <a:path path="circle">
              <a:fillToRect l="50000" t="50000" r="50000" b="50000"/>
            </a:path>
            <a:tileRect/>
          </a:gradFill>
          <a:ln w="9525" cap="flat" cmpd="sng">
            <a:solidFill>
              <a:srgbClr val="F25F74"/>
            </a:solidFill>
            <a:prstDash val="solid"/>
            <a:round/>
            <a:headEnd type="none" w="sm" len="sm"/>
            <a:tailEnd type="none" w="sm" len="sm"/>
          </a:ln>
          <a:effectLst>
            <a:outerShdw blurRad="63500" dist="25400" dir="14700000" algn="t" rotWithShape="0">
              <a:srgbClr val="000000">
                <a:alpha val="4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entury Gothic"/>
              <a:buNone/>
            </a:pPr>
            <a:endParaRPr sz="1800" b="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9"/>
          <p:cNvSpPr txBox="1"/>
          <p:nvPr/>
        </p:nvSpPr>
        <p:spPr>
          <a:xfrm>
            <a:off x="176212" y="2163762"/>
            <a:ext cx="2797175" cy="576262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200"/>
              <a:buFont typeface="Arial"/>
              <a:buNone/>
            </a:pPr>
            <a:r>
              <a:rPr lang="pl-PL" sz="1200" b="1" i="0" u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Liczba osób korzystających z usług</a:t>
            </a:r>
            <a:endParaRPr/>
          </a:p>
        </p:txBody>
      </p:sp>
      <p:sp>
        <p:nvSpPr>
          <p:cNvPr id="365" name="Google Shape;365;p9"/>
          <p:cNvSpPr/>
          <p:nvPr/>
        </p:nvSpPr>
        <p:spPr>
          <a:xfrm>
            <a:off x="3500017" y="2749733"/>
            <a:ext cx="1224136" cy="460025"/>
          </a:xfrm>
          <a:prstGeom prst="ellipse">
            <a:avLst/>
          </a:prstGeom>
          <a:gradFill>
            <a:gsLst>
              <a:gs pos="0">
                <a:srgbClr val="F3F3F3"/>
              </a:gs>
              <a:gs pos="34000">
                <a:srgbClr val="EFEFEF"/>
              </a:gs>
              <a:gs pos="100000">
                <a:srgbClr val="A8A8A8"/>
              </a:gs>
            </a:gsLst>
            <a:path path="circle">
              <a:fillToRect l="50000" t="50000" r="50000" b="50000"/>
            </a:path>
            <a:tileRect/>
          </a:gra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63500" dist="25400" dir="14700000" algn="t" rotWithShape="0">
              <a:srgbClr val="000000">
                <a:alpha val="4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800"/>
              <a:buFont typeface="Arial"/>
              <a:buNone/>
            </a:pPr>
            <a:r>
              <a:rPr lang="pl-PL" sz="1800" b="1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9</a:t>
            </a:r>
            <a:endParaRPr/>
          </a:p>
        </p:txBody>
      </p:sp>
      <p:sp>
        <p:nvSpPr>
          <p:cNvPr id="366" name="Google Shape;366;p9"/>
          <p:cNvSpPr/>
          <p:nvPr/>
        </p:nvSpPr>
        <p:spPr>
          <a:xfrm>
            <a:off x="1331640" y="4971182"/>
            <a:ext cx="1295400" cy="576262"/>
          </a:xfrm>
          <a:prstGeom prst="rect">
            <a:avLst/>
          </a:prstGeom>
          <a:gradFill>
            <a:gsLst>
              <a:gs pos="0">
                <a:srgbClr val="FFD390"/>
              </a:gs>
              <a:gs pos="46000">
                <a:srgbClr val="FFC33E"/>
              </a:gs>
              <a:gs pos="100000">
                <a:srgbClr val="CD8700"/>
              </a:gs>
            </a:gsLst>
            <a:path path="circle">
              <a:fillToRect l="50000" t="50000" r="50000" b="50000"/>
            </a:path>
            <a:tileRect/>
          </a:gradFill>
          <a:ln w="9525" cap="flat" cmpd="sng">
            <a:solidFill>
              <a:srgbClr val="FFB700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200"/>
              <a:buFont typeface="Arial"/>
              <a:buNone/>
            </a:pPr>
            <a:r>
              <a:rPr lang="pl-PL" sz="1200" b="1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dotacja </a:t>
            </a:r>
            <a:br>
              <a:rPr lang="pl-PL" sz="1200" b="1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pl-PL" sz="1200" b="1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z programu Opieka 75+</a:t>
            </a:r>
            <a:endParaRPr/>
          </a:p>
        </p:txBody>
      </p:sp>
      <p:sp>
        <p:nvSpPr>
          <p:cNvPr id="367" name="Google Shape;367;p9"/>
          <p:cNvSpPr/>
          <p:nvPr/>
        </p:nvSpPr>
        <p:spPr>
          <a:xfrm>
            <a:off x="1331640" y="4239642"/>
            <a:ext cx="1295400" cy="576263"/>
          </a:xfrm>
          <a:prstGeom prst="rect">
            <a:avLst/>
          </a:prstGeom>
          <a:gradFill>
            <a:gsLst>
              <a:gs pos="0">
                <a:srgbClr val="FFD390"/>
              </a:gs>
              <a:gs pos="46000">
                <a:srgbClr val="FFC33E"/>
              </a:gs>
              <a:gs pos="100000">
                <a:srgbClr val="CD8700"/>
              </a:gs>
            </a:gsLst>
            <a:path path="circle">
              <a:fillToRect l="50000" t="50000" r="50000" b="50000"/>
            </a:path>
            <a:tileRect/>
          </a:gradFill>
          <a:ln w="9525" cap="flat" cmpd="sng">
            <a:solidFill>
              <a:srgbClr val="FFB700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200"/>
              <a:buFont typeface="Arial"/>
              <a:buNone/>
            </a:pPr>
            <a:r>
              <a:rPr lang="pl-PL" sz="1200" b="1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środki własne</a:t>
            </a:r>
            <a:endParaRPr/>
          </a:p>
        </p:txBody>
      </p:sp>
      <p:sp>
        <p:nvSpPr>
          <p:cNvPr id="368" name="Google Shape;368;p9"/>
          <p:cNvSpPr/>
          <p:nvPr/>
        </p:nvSpPr>
        <p:spPr>
          <a:xfrm>
            <a:off x="3487017" y="2121698"/>
            <a:ext cx="1224136" cy="503237"/>
          </a:xfrm>
          <a:prstGeom prst="ellipse">
            <a:avLst/>
          </a:prstGeom>
          <a:gradFill>
            <a:gsLst>
              <a:gs pos="0">
                <a:srgbClr val="F3F3F3"/>
              </a:gs>
              <a:gs pos="34000">
                <a:srgbClr val="EFEFEF"/>
              </a:gs>
              <a:gs pos="100000">
                <a:srgbClr val="A8A8A8"/>
              </a:gs>
            </a:gsLst>
            <a:path path="circle">
              <a:fillToRect l="50000" t="50000" r="50000" b="50000"/>
            </a:path>
            <a:tileRect/>
          </a:gra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63500" dist="25400" dir="14700000" algn="t" rotWithShape="0">
              <a:srgbClr val="000000">
                <a:alpha val="4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800"/>
              <a:buFont typeface="Arial"/>
              <a:buNone/>
            </a:pPr>
            <a:r>
              <a:rPr lang="pl-PL" sz="1800" b="1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13</a:t>
            </a:r>
            <a:endParaRPr/>
          </a:p>
        </p:txBody>
      </p:sp>
      <p:sp>
        <p:nvSpPr>
          <p:cNvPr id="369" name="Google Shape;369;p9"/>
          <p:cNvSpPr/>
          <p:nvPr/>
        </p:nvSpPr>
        <p:spPr>
          <a:xfrm>
            <a:off x="3148559" y="5044207"/>
            <a:ext cx="1669107" cy="503237"/>
          </a:xfrm>
          <a:prstGeom prst="ellipse">
            <a:avLst/>
          </a:prstGeom>
          <a:gradFill>
            <a:gsLst>
              <a:gs pos="0">
                <a:srgbClr val="F3F3F3"/>
              </a:gs>
              <a:gs pos="34000">
                <a:srgbClr val="EFEFEF"/>
              </a:gs>
              <a:gs pos="100000">
                <a:srgbClr val="A8A8A8"/>
              </a:gs>
            </a:gsLst>
            <a:path path="circle">
              <a:fillToRect l="50000" t="50000" r="50000" b="50000"/>
            </a:path>
            <a:tileRect/>
          </a:gra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63500" dist="25400" dir="14700000" algn="t" rotWithShape="0">
              <a:srgbClr val="000000">
                <a:alpha val="4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200"/>
              <a:buFont typeface="Arial"/>
              <a:buNone/>
            </a:pPr>
            <a:r>
              <a:rPr lang="pl-PL" sz="1200" b="1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12.078,00 zł</a:t>
            </a:r>
            <a:endParaRPr/>
          </a:p>
        </p:txBody>
      </p:sp>
      <p:sp>
        <p:nvSpPr>
          <p:cNvPr id="370" name="Google Shape;370;p9"/>
          <p:cNvSpPr/>
          <p:nvPr/>
        </p:nvSpPr>
        <p:spPr>
          <a:xfrm>
            <a:off x="3148558" y="4324126"/>
            <a:ext cx="1669108" cy="503238"/>
          </a:xfrm>
          <a:prstGeom prst="ellipse">
            <a:avLst/>
          </a:prstGeom>
          <a:gradFill>
            <a:gsLst>
              <a:gs pos="0">
                <a:srgbClr val="F3F3F3"/>
              </a:gs>
              <a:gs pos="34000">
                <a:srgbClr val="EFEFEF"/>
              </a:gs>
              <a:gs pos="100000">
                <a:srgbClr val="A8A8A8"/>
              </a:gs>
            </a:gsLst>
            <a:path path="circle">
              <a:fillToRect l="50000" t="50000" r="50000" b="50000"/>
            </a:path>
            <a:tileRect/>
          </a:gra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63500" dist="25400" dir="14700000" algn="t" rotWithShape="0">
              <a:srgbClr val="000000">
                <a:alpha val="4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200"/>
              <a:buFont typeface="Arial"/>
              <a:buNone/>
            </a:pPr>
            <a:r>
              <a:rPr lang="pl-PL" sz="1200" b="1" dirty="0">
                <a:solidFill>
                  <a:srgbClr val="0070C0"/>
                </a:solidFill>
              </a:rPr>
              <a:t>69.189,92 </a:t>
            </a:r>
            <a:r>
              <a:rPr lang="pl-PL" sz="1200" b="1" i="0" u="none" strike="noStrike" cap="none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 zł</a:t>
            </a:r>
            <a:endParaRPr dirty="0"/>
          </a:p>
        </p:txBody>
      </p:sp>
      <p:sp>
        <p:nvSpPr>
          <p:cNvPr id="371" name="Google Shape;371;p9"/>
          <p:cNvSpPr txBox="1"/>
          <p:nvPr/>
        </p:nvSpPr>
        <p:spPr>
          <a:xfrm>
            <a:off x="190500" y="3357562"/>
            <a:ext cx="2797175" cy="576262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200"/>
              <a:buFont typeface="Arial"/>
              <a:buNone/>
            </a:pPr>
            <a:r>
              <a:rPr lang="pl-PL" sz="1200" b="1" dirty="0">
                <a:solidFill>
                  <a:srgbClr val="0070C0"/>
                </a:solidFill>
              </a:rPr>
              <a:t>Wykonanie</a:t>
            </a:r>
            <a:endParaRPr dirty="0"/>
          </a:p>
        </p:txBody>
      </p:sp>
      <p:sp>
        <p:nvSpPr>
          <p:cNvPr id="372" name="Google Shape;372;p9"/>
          <p:cNvSpPr/>
          <p:nvPr/>
        </p:nvSpPr>
        <p:spPr>
          <a:xfrm>
            <a:off x="1890861" y="2665735"/>
            <a:ext cx="1096963" cy="547241"/>
          </a:xfrm>
          <a:prstGeom prst="rect">
            <a:avLst/>
          </a:prstGeom>
          <a:gradFill>
            <a:gsLst>
              <a:gs pos="0">
                <a:srgbClr val="A8A8A8"/>
              </a:gs>
              <a:gs pos="46000">
                <a:srgbClr val="686868"/>
              </a:gs>
              <a:gs pos="100000">
                <a:schemeClr val="dk1"/>
              </a:gs>
            </a:gsLst>
            <a:path path="circle">
              <a:fillToRect l="50000" t="50000" r="50000" b="50000"/>
            </a:path>
            <a:tileRect/>
          </a:gra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</a:pPr>
            <a:r>
              <a:rPr lang="pl-PL" sz="1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 tym opieka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</a:pPr>
            <a:r>
              <a:rPr lang="pl-PL" sz="1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75+</a:t>
            </a:r>
            <a:endParaRPr/>
          </a:p>
        </p:txBody>
      </p:sp>
      <p:sp>
        <p:nvSpPr>
          <p:cNvPr id="373" name="Google Shape;373;p9"/>
          <p:cNvSpPr/>
          <p:nvPr/>
        </p:nvSpPr>
        <p:spPr>
          <a:xfrm rot="5400000">
            <a:off x="107156" y="188118"/>
            <a:ext cx="865187" cy="720725"/>
          </a:xfrm>
          <a:prstGeom prst="triangle">
            <a:avLst>
              <a:gd name="adj" fmla="val 10680"/>
            </a:avLst>
          </a:prstGeom>
          <a:solidFill>
            <a:schemeClr val="accent1"/>
          </a:solidFill>
          <a:ln w="12700" cap="flat" cmpd="sng">
            <a:solidFill>
              <a:srgbClr val="FFD25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74" name="Google Shape;374;p9"/>
          <p:cNvSpPr txBox="1"/>
          <p:nvPr/>
        </p:nvSpPr>
        <p:spPr>
          <a:xfrm>
            <a:off x="899592" y="332656"/>
            <a:ext cx="1008112" cy="40011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D05D"/>
              </a:buClr>
              <a:buSzPts val="2000"/>
              <a:buFont typeface="Century Gothic"/>
              <a:buNone/>
            </a:pPr>
            <a:r>
              <a:rPr lang="pl-PL" sz="2000" b="0" i="0" u="none" strike="noStrike" cap="none">
                <a:solidFill>
                  <a:srgbClr val="FFD05D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2024</a:t>
            </a:r>
            <a:endParaRPr/>
          </a:p>
        </p:txBody>
      </p:sp>
      <p:pic>
        <p:nvPicPr>
          <p:cNvPr id="375" name="Google Shape;375;p9" descr="C:\Users\Dell\Desktop\SENIOR 2025\ROPS\zdjecia z ropsu do sprawozdania\5.jpg"/>
          <p:cNvPicPr preferRelativeResize="0"/>
          <p:nvPr/>
        </p:nvPicPr>
        <p:blipFill rotWithShape="1">
          <a:blip r:embed="rId3">
            <a:alphaModFix/>
          </a:blip>
          <a:srcRect l="7321" t="1754" r="23872" b="3509"/>
          <a:stretch/>
        </p:blipFill>
        <p:spPr>
          <a:xfrm>
            <a:off x="5130801" y="1233487"/>
            <a:ext cx="3836987" cy="4248150"/>
          </a:xfrm>
          <a:prstGeom prst="rect">
            <a:avLst/>
          </a:prstGeom>
          <a:noFill/>
          <a:ln>
            <a:noFill/>
          </a:ln>
        </p:spPr>
      </p:pic>
      <p:sp>
        <p:nvSpPr>
          <p:cNvPr id="376" name="Google Shape;376;p9"/>
          <p:cNvSpPr/>
          <p:nvPr/>
        </p:nvSpPr>
        <p:spPr>
          <a:xfrm>
            <a:off x="3178572" y="2256883"/>
            <a:ext cx="215900" cy="287337"/>
          </a:xfrm>
          <a:prstGeom prst="chevron">
            <a:avLst>
              <a:gd name="adj" fmla="val 10800"/>
            </a:avLst>
          </a:prstGeom>
          <a:solidFill>
            <a:schemeClr val="lt1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77" name="Google Shape;377;p9"/>
          <p:cNvSpPr/>
          <p:nvPr/>
        </p:nvSpPr>
        <p:spPr>
          <a:xfrm>
            <a:off x="3178572" y="2795686"/>
            <a:ext cx="215900" cy="287337"/>
          </a:xfrm>
          <a:prstGeom prst="chevron">
            <a:avLst>
              <a:gd name="adj" fmla="val 10800"/>
            </a:avLst>
          </a:prstGeom>
          <a:solidFill>
            <a:schemeClr val="lt1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78" name="Google Shape;378;p9"/>
          <p:cNvSpPr/>
          <p:nvPr/>
        </p:nvSpPr>
        <p:spPr>
          <a:xfrm>
            <a:off x="2801937" y="4395787"/>
            <a:ext cx="215900" cy="287337"/>
          </a:xfrm>
          <a:prstGeom prst="chevron">
            <a:avLst>
              <a:gd name="adj" fmla="val 10800"/>
            </a:avLst>
          </a:prstGeom>
          <a:solidFill>
            <a:schemeClr val="lt1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79" name="Google Shape;379;p9"/>
          <p:cNvSpPr/>
          <p:nvPr/>
        </p:nvSpPr>
        <p:spPr>
          <a:xfrm>
            <a:off x="2801937" y="5116512"/>
            <a:ext cx="215900" cy="287337"/>
          </a:xfrm>
          <a:prstGeom prst="chevron">
            <a:avLst>
              <a:gd name="adj" fmla="val 10800"/>
            </a:avLst>
          </a:prstGeom>
          <a:solidFill>
            <a:schemeClr val="lt1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80" name="Google Shape;380;p9"/>
          <p:cNvSpPr/>
          <p:nvPr/>
        </p:nvSpPr>
        <p:spPr>
          <a:xfrm>
            <a:off x="1547291" y="3852641"/>
            <a:ext cx="864097" cy="398462"/>
          </a:xfrm>
          <a:prstGeom prst="rect">
            <a:avLst/>
          </a:prstGeom>
          <a:gradFill>
            <a:gsLst>
              <a:gs pos="0">
                <a:srgbClr val="A8A8A8"/>
              </a:gs>
              <a:gs pos="46000">
                <a:srgbClr val="686868"/>
              </a:gs>
              <a:gs pos="100000">
                <a:schemeClr val="dk1"/>
              </a:gs>
            </a:gsLst>
            <a:path path="circle">
              <a:fillToRect l="50000" t="50000" r="50000" b="50000"/>
            </a:path>
            <a:tileRect/>
          </a:gra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</a:pPr>
            <a:r>
              <a:rPr lang="pl-PL" sz="1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z tego </a:t>
            </a:r>
            <a:endParaRPr/>
          </a:p>
        </p:txBody>
      </p:sp>
      <p:sp>
        <p:nvSpPr>
          <p:cNvPr id="381" name="Google Shape;381;p9"/>
          <p:cNvSpPr/>
          <p:nvPr/>
        </p:nvSpPr>
        <p:spPr>
          <a:xfrm>
            <a:off x="1561766" y="748108"/>
            <a:ext cx="3770982" cy="1224136"/>
          </a:xfrm>
          <a:prstGeom prst="ellipse">
            <a:avLst/>
          </a:prstGeom>
          <a:gradFill>
            <a:gsLst>
              <a:gs pos="0">
                <a:srgbClr val="F3F3F3"/>
              </a:gs>
              <a:gs pos="34000">
                <a:srgbClr val="EFEFEF"/>
              </a:gs>
              <a:gs pos="100000">
                <a:srgbClr val="A8A8A8"/>
              </a:gs>
            </a:gsLst>
            <a:path path="circle">
              <a:fillToRect l="50000" t="50000" r="50000" b="50000"/>
            </a:path>
            <a:tileRect/>
          </a:gra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63500" dist="25400" dir="14700000" algn="t" rotWithShape="0">
              <a:srgbClr val="000000">
                <a:alpha val="4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600"/>
              <a:buFont typeface="Arial"/>
              <a:buNone/>
            </a:pPr>
            <a:r>
              <a:rPr lang="pl-PL" sz="1600" b="1" i="0" u="none" strike="noStrike" cap="none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pl-PL" sz="1600" b="1" i="0" u="none" strike="noStrike" cap="none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pl-PL" sz="1400" b="1" i="0" u="none" strike="noStrike" cap="none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pl-PL" sz="2000" b="1" i="0" u="none" strike="noStrike" cap="none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w tym Program Opieka 75+  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entury Gothic"/>
              <a:buNone/>
            </a:pPr>
            <a:endParaRPr sz="1600" b="1" i="0" u="none" strike="noStrike" cap="none" dirty="0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2" name="Google Shape;382;p9"/>
          <p:cNvSpPr/>
          <p:nvPr/>
        </p:nvSpPr>
        <p:spPr>
          <a:xfrm>
            <a:off x="820070" y="1095375"/>
            <a:ext cx="431800" cy="503237"/>
          </a:xfrm>
          <a:prstGeom prst="chevron">
            <a:avLst>
              <a:gd name="adj" fmla="val 10800"/>
            </a:avLst>
          </a:prstGeom>
          <a:solidFill>
            <a:schemeClr val="lt1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83" name="Google Shape;383;p9"/>
          <p:cNvSpPr txBox="1"/>
          <p:nvPr/>
        </p:nvSpPr>
        <p:spPr>
          <a:xfrm>
            <a:off x="7858919" y="5619568"/>
            <a:ext cx="1008062" cy="1079500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rgbClr val="FFD25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84" name="Google Shape;384;p9" descr="C:\Users\Dell\Desktop\SENIOR 2025\ROPS\zdjecia z ropsu do sprawozdania\424673423_7187650181301076_8420664032108457345_n.jpg"/>
          <p:cNvPicPr preferRelativeResize="0"/>
          <p:nvPr/>
        </p:nvPicPr>
        <p:blipFill rotWithShape="1">
          <a:blip r:embed="rId4">
            <a:alphaModFix/>
          </a:blip>
          <a:srcRect t="9150" r="-5640" b="10064"/>
          <a:stretch/>
        </p:blipFill>
        <p:spPr>
          <a:xfrm>
            <a:off x="7912895" y="5892030"/>
            <a:ext cx="882650" cy="674687"/>
          </a:xfrm>
          <a:prstGeom prst="rect">
            <a:avLst/>
          </a:prstGeom>
          <a:noFill/>
          <a:ln>
            <a:noFill/>
          </a:ln>
        </p:spPr>
      </p:pic>
      <p:sp>
        <p:nvSpPr>
          <p:cNvPr id="385" name="Google Shape;385;p9"/>
          <p:cNvSpPr/>
          <p:nvPr/>
        </p:nvSpPr>
        <p:spPr>
          <a:xfrm rot="-5400000">
            <a:off x="6833397" y="5691005"/>
            <a:ext cx="1079500" cy="936625"/>
          </a:xfrm>
          <a:prstGeom prst="triangle">
            <a:avLst>
              <a:gd name="adj" fmla="val 10680"/>
            </a:avLst>
          </a:prstGeom>
          <a:solidFill>
            <a:schemeClr val="accent1"/>
          </a:solidFill>
          <a:ln w="12700" cap="flat" cmpd="sng">
            <a:solidFill>
              <a:srgbClr val="FFD25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86" name="Google Shape;386;p9"/>
          <p:cNvSpPr txBox="1"/>
          <p:nvPr/>
        </p:nvSpPr>
        <p:spPr>
          <a:xfrm>
            <a:off x="3880498" y="57289"/>
            <a:ext cx="6048672" cy="70788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D05D"/>
              </a:buClr>
              <a:buSzPts val="4000"/>
              <a:buFont typeface="Century Gothic"/>
              <a:buNone/>
            </a:pPr>
            <a:r>
              <a:rPr lang="pl-PL" sz="4000" b="0" i="0" u="none" strike="noStrike" cap="none" dirty="0">
                <a:solidFill>
                  <a:srgbClr val="FFD05D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USŁUGI OPIEKUŃCZE</a:t>
            </a:r>
            <a:endParaRPr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10"/>
          <p:cNvSpPr txBox="1">
            <a:spLocks noGrp="1"/>
          </p:cNvSpPr>
          <p:nvPr>
            <p:ph type="title" idx="4294967295"/>
          </p:nvPr>
        </p:nvSpPr>
        <p:spPr>
          <a:xfrm>
            <a:off x="506413" y="523875"/>
            <a:ext cx="7056437" cy="1400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484632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pl-PL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                      </a:t>
            </a:r>
            <a:endParaRPr/>
          </a:p>
        </p:txBody>
      </p:sp>
      <p:sp>
        <p:nvSpPr>
          <p:cNvPr id="392" name="Google Shape;392;p10"/>
          <p:cNvSpPr/>
          <p:nvPr/>
        </p:nvSpPr>
        <p:spPr>
          <a:xfrm>
            <a:off x="1190587" y="2276872"/>
            <a:ext cx="1795649" cy="797520"/>
          </a:xfrm>
          <a:prstGeom prst="rect">
            <a:avLst/>
          </a:prstGeom>
          <a:gradFill>
            <a:gsLst>
              <a:gs pos="0">
                <a:srgbClr val="FFD390"/>
              </a:gs>
              <a:gs pos="46000">
                <a:srgbClr val="FFC33E"/>
              </a:gs>
              <a:gs pos="100000">
                <a:srgbClr val="CD8700"/>
              </a:gs>
            </a:gsLst>
            <a:path path="circle">
              <a:fillToRect l="50000" t="50000" r="50000" b="50000"/>
            </a:path>
            <a:tileRect/>
          </a:gradFill>
          <a:ln w="9525" cap="flat" cmpd="sng">
            <a:solidFill>
              <a:srgbClr val="FFB700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200"/>
              <a:buFont typeface="Arial"/>
              <a:buNone/>
            </a:pPr>
            <a:r>
              <a:rPr lang="pl-PL" sz="1200" b="1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Liczba osób korzystających</a:t>
            </a:r>
            <a:br>
              <a:rPr lang="pl-PL" sz="1200" b="1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pl-PL" sz="1200" b="1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 z usług</a:t>
            </a:r>
            <a:r>
              <a:rPr lang="pl-PL" sz="1600" b="1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r>
              <a:rPr lang="pl-PL"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7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entury Gothic"/>
              <a:buNone/>
            </a:pPr>
            <a:endParaRPr sz="1200" b="1" i="0" u="none" strike="noStrike" cap="none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3" name="Google Shape;393;p10"/>
          <p:cNvSpPr/>
          <p:nvPr/>
        </p:nvSpPr>
        <p:spPr>
          <a:xfrm>
            <a:off x="1187475" y="3650257"/>
            <a:ext cx="1800349" cy="576263"/>
          </a:xfrm>
          <a:prstGeom prst="rect">
            <a:avLst/>
          </a:prstGeom>
          <a:gradFill>
            <a:gsLst>
              <a:gs pos="0">
                <a:srgbClr val="FFD390"/>
              </a:gs>
              <a:gs pos="46000">
                <a:srgbClr val="FFC33E"/>
              </a:gs>
              <a:gs pos="100000">
                <a:srgbClr val="CD8700"/>
              </a:gs>
            </a:gsLst>
            <a:path path="circle">
              <a:fillToRect l="50000" t="50000" r="50000" b="50000"/>
            </a:path>
            <a:tileRect/>
          </a:gradFill>
          <a:ln w="9525" cap="flat" cmpd="sng">
            <a:solidFill>
              <a:srgbClr val="FFB700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entury Gothic"/>
              <a:buNone/>
            </a:pPr>
            <a:endParaRPr sz="16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entury Gothic"/>
              <a:buNone/>
            </a:pPr>
            <a:r>
              <a:rPr lang="pl-PL" sz="16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27.183,00 </a:t>
            </a:r>
            <a:r>
              <a:rPr lang="pl-PL"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zł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entury Gothic"/>
              <a:buNone/>
            </a:pPr>
            <a:endParaRPr sz="16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4" name="Google Shape;394;p10"/>
          <p:cNvSpPr/>
          <p:nvPr/>
        </p:nvSpPr>
        <p:spPr>
          <a:xfrm>
            <a:off x="1187624" y="4730378"/>
            <a:ext cx="1800199" cy="576262"/>
          </a:xfrm>
          <a:prstGeom prst="rect">
            <a:avLst/>
          </a:prstGeom>
          <a:gradFill>
            <a:gsLst>
              <a:gs pos="0">
                <a:srgbClr val="FFD390"/>
              </a:gs>
              <a:gs pos="46000">
                <a:srgbClr val="FFC33E"/>
              </a:gs>
              <a:gs pos="100000">
                <a:srgbClr val="CD8700"/>
              </a:gs>
            </a:gsLst>
            <a:path path="circle">
              <a:fillToRect l="50000" t="50000" r="50000" b="50000"/>
            </a:path>
            <a:tileRect/>
          </a:gradFill>
          <a:ln w="9525" cap="flat" cmpd="sng">
            <a:solidFill>
              <a:srgbClr val="FFB700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pl-PL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/>
          </a:p>
        </p:txBody>
      </p:sp>
      <p:sp>
        <p:nvSpPr>
          <p:cNvPr id="395" name="Google Shape;395;p10"/>
          <p:cNvSpPr/>
          <p:nvPr/>
        </p:nvSpPr>
        <p:spPr>
          <a:xfrm rot="5400000">
            <a:off x="107156" y="188118"/>
            <a:ext cx="865187" cy="720725"/>
          </a:xfrm>
          <a:prstGeom prst="triangle">
            <a:avLst>
              <a:gd name="adj" fmla="val 10680"/>
            </a:avLst>
          </a:prstGeom>
          <a:solidFill>
            <a:schemeClr val="accent1"/>
          </a:solidFill>
          <a:ln w="12700" cap="flat" cmpd="sng">
            <a:solidFill>
              <a:srgbClr val="FFD25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96" name="Google Shape;396;p10"/>
          <p:cNvSpPr txBox="1"/>
          <p:nvPr/>
        </p:nvSpPr>
        <p:spPr>
          <a:xfrm>
            <a:off x="899592" y="332656"/>
            <a:ext cx="1008112" cy="40011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D05D"/>
              </a:buClr>
              <a:buSzPts val="2000"/>
              <a:buFont typeface="Century Gothic"/>
              <a:buNone/>
            </a:pPr>
            <a:r>
              <a:rPr lang="pl-PL" sz="2000" b="0" i="0" u="none" strike="noStrike" cap="none">
                <a:solidFill>
                  <a:srgbClr val="FFD05D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2024</a:t>
            </a:r>
            <a:endParaRPr/>
          </a:p>
        </p:txBody>
      </p:sp>
      <p:sp>
        <p:nvSpPr>
          <p:cNvPr id="397" name="Google Shape;397;p10"/>
          <p:cNvSpPr txBox="1"/>
          <p:nvPr/>
        </p:nvSpPr>
        <p:spPr>
          <a:xfrm>
            <a:off x="7885112" y="5445125"/>
            <a:ext cx="1008062" cy="1079500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rgbClr val="FFD25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98" name="Google Shape;398;p10" descr="C:\Users\Dell\Desktop\SENIOR 2025\ROPS\zdjecia z ropsu do sprawozdania\424673423_7187650181301076_8420664032108457345_n.jpg"/>
          <p:cNvPicPr preferRelativeResize="0"/>
          <p:nvPr/>
        </p:nvPicPr>
        <p:blipFill rotWithShape="1">
          <a:blip r:embed="rId3">
            <a:alphaModFix/>
          </a:blip>
          <a:srcRect t="9150" r="-5640" b="10064"/>
          <a:stretch/>
        </p:blipFill>
        <p:spPr>
          <a:xfrm>
            <a:off x="7937500" y="5661025"/>
            <a:ext cx="882650" cy="674687"/>
          </a:xfrm>
          <a:prstGeom prst="rect">
            <a:avLst/>
          </a:prstGeom>
          <a:noFill/>
          <a:ln>
            <a:noFill/>
          </a:ln>
        </p:spPr>
      </p:pic>
      <p:sp>
        <p:nvSpPr>
          <p:cNvPr id="399" name="Google Shape;399;p10"/>
          <p:cNvSpPr/>
          <p:nvPr/>
        </p:nvSpPr>
        <p:spPr>
          <a:xfrm rot="-5400000">
            <a:off x="6877050" y="5516562"/>
            <a:ext cx="1079500" cy="936625"/>
          </a:xfrm>
          <a:prstGeom prst="triangle">
            <a:avLst>
              <a:gd name="adj" fmla="val 10680"/>
            </a:avLst>
          </a:prstGeom>
          <a:solidFill>
            <a:schemeClr val="accent1"/>
          </a:solidFill>
          <a:ln w="12700" cap="flat" cmpd="sng">
            <a:solidFill>
              <a:srgbClr val="FFD25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00" name="Google Shape;400;p10"/>
          <p:cNvSpPr/>
          <p:nvPr/>
        </p:nvSpPr>
        <p:spPr>
          <a:xfrm>
            <a:off x="877887" y="3217862"/>
            <a:ext cx="1030287" cy="4318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800"/>
              <a:buFont typeface="Arial"/>
              <a:buNone/>
            </a:pPr>
            <a:r>
              <a:rPr lang="pl-PL" sz="800" b="1" i="0" u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Wykonanie (wydatki)</a:t>
            </a:r>
            <a:endParaRPr/>
          </a:p>
        </p:txBody>
      </p:sp>
      <p:sp>
        <p:nvSpPr>
          <p:cNvPr id="401" name="Google Shape;401;p10"/>
          <p:cNvSpPr/>
          <p:nvPr/>
        </p:nvSpPr>
        <p:spPr>
          <a:xfrm>
            <a:off x="900112" y="4419600"/>
            <a:ext cx="1008062" cy="428625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800"/>
              <a:buFont typeface="Arial"/>
              <a:buNone/>
            </a:pPr>
            <a:r>
              <a:rPr lang="pl-PL" sz="800" b="1" i="0" u="none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Liczba  osób świadczących usługi</a:t>
            </a:r>
            <a:endParaRPr dirty="0"/>
          </a:p>
        </p:txBody>
      </p:sp>
      <p:sp>
        <p:nvSpPr>
          <p:cNvPr id="402" name="Google Shape;402;p10"/>
          <p:cNvSpPr/>
          <p:nvPr/>
        </p:nvSpPr>
        <p:spPr>
          <a:xfrm>
            <a:off x="755576" y="764704"/>
            <a:ext cx="3528392" cy="1296144"/>
          </a:xfrm>
          <a:prstGeom prst="ellipse">
            <a:avLst/>
          </a:prstGeom>
          <a:gradFill>
            <a:gsLst>
              <a:gs pos="0">
                <a:srgbClr val="F3F3F3"/>
              </a:gs>
              <a:gs pos="34000">
                <a:srgbClr val="EFEFEF"/>
              </a:gs>
              <a:gs pos="100000">
                <a:srgbClr val="A8A8A8"/>
              </a:gs>
            </a:gsLst>
            <a:path path="circle">
              <a:fillToRect l="50000" t="50000" r="50000" b="50000"/>
            </a:path>
            <a:tileRect/>
          </a:gra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63500" dist="25400" dir="14700000" algn="t" rotWithShape="0">
              <a:srgbClr val="000000">
                <a:alpha val="4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entury Gothic"/>
              <a:buNone/>
            </a:pPr>
            <a:endParaRPr sz="14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entury Gothic"/>
              <a:buNone/>
            </a:pPr>
            <a:endParaRPr sz="1600" b="1" i="0" u="none" strike="noStrike" cap="none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600"/>
              <a:buFont typeface="Arial"/>
              <a:buNone/>
            </a:pPr>
            <a:r>
              <a:rPr lang="pl-PL" sz="1600" b="1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Asystent osobisty osoby </a:t>
            </a:r>
            <a:br>
              <a:rPr lang="pl-PL" sz="1600" b="1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pl-PL" sz="1600" b="1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z niepełnosprawnością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entury Gothic"/>
              <a:buNone/>
            </a:pPr>
            <a:endParaRPr sz="2000" b="1" i="0" u="none" strike="noStrike" cap="none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entury Gothic"/>
              <a:buNone/>
            </a:pPr>
            <a:endParaRPr sz="1600" b="1" i="0" u="none" strike="noStrike" cap="none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3" name="Google Shape;403;p10"/>
          <p:cNvSpPr/>
          <p:nvPr/>
        </p:nvSpPr>
        <p:spPr>
          <a:xfrm>
            <a:off x="179387" y="1125537"/>
            <a:ext cx="431800" cy="503237"/>
          </a:xfrm>
          <a:prstGeom prst="chevron">
            <a:avLst>
              <a:gd name="adj" fmla="val 10800"/>
            </a:avLst>
          </a:prstGeom>
          <a:solidFill>
            <a:schemeClr val="lt1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04" name="Google Shape;404;p10"/>
          <p:cNvSpPr/>
          <p:nvPr/>
        </p:nvSpPr>
        <p:spPr>
          <a:xfrm>
            <a:off x="827087" y="2425700"/>
            <a:ext cx="215900" cy="287337"/>
          </a:xfrm>
          <a:prstGeom prst="chevron">
            <a:avLst>
              <a:gd name="adj" fmla="val 10800"/>
            </a:avLst>
          </a:prstGeom>
          <a:solidFill>
            <a:schemeClr val="lt1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05" name="Google Shape;405;p10"/>
          <p:cNvSpPr/>
          <p:nvPr/>
        </p:nvSpPr>
        <p:spPr>
          <a:xfrm>
            <a:off x="539750" y="2425700"/>
            <a:ext cx="215900" cy="287337"/>
          </a:xfrm>
          <a:prstGeom prst="chevron">
            <a:avLst>
              <a:gd name="adj" fmla="val 10800"/>
            </a:avLst>
          </a:prstGeom>
          <a:solidFill>
            <a:schemeClr val="lt1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06" name="Google Shape;406;p10"/>
          <p:cNvSpPr/>
          <p:nvPr/>
        </p:nvSpPr>
        <p:spPr>
          <a:xfrm>
            <a:off x="6159139" y="2276872"/>
            <a:ext cx="1795649" cy="797520"/>
          </a:xfrm>
          <a:prstGeom prst="rect">
            <a:avLst/>
          </a:prstGeom>
          <a:gradFill>
            <a:gsLst>
              <a:gs pos="0">
                <a:srgbClr val="FFD390"/>
              </a:gs>
              <a:gs pos="46000">
                <a:srgbClr val="FFC33E"/>
              </a:gs>
              <a:gs pos="100000">
                <a:srgbClr val="CD8700"/>
              </a:gs>
            </a:gsLst>
            <a:path path="circle">
              <a:fillToRect l="50000" t="50000" r="50000" b="50000"/>
            </a:path>
            <a:tileRect/>
          </a:gradFill>
          <a:ln w="9525" cap="flat" cmpd="sng">
            <a:solidFill>
              <a:srgbClr val="FFB700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200"/>
              <a:buFont typeface="Arial"/>
              <a:buNone/>
            </a:pPr>
            <a:r>
              <a:rPr lang="pl-PL" sz="1200" b="1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Liczba osób korzystających</a:t>
            </a:r>
            <a:br>
              <a:rPr lang="pl-PL" sz="1200" b="1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pl-PL" sz="1200" b="1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 z usług: </a:t>
            </a:r>
            <a:r>
              <a:rPr lang="pl-PL"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19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entury Gothic"/>
              <a:buNone/>
            </a:pPr>
            <a:endParaRPr sz="1200" b="1" i="0" u="none" strike="noStrike" cap="none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7" name="Google Shape;407;p10"/>
          <p:cNvSpPr/>
          <p:nvPr/>
        </p:nvSpPr>
        <p:spPr>
          <a:xfrm>
            <a:off x="6156027" y="3650257"/>
            <a:ext cx="1800349" cy="576263"/>
          </a:xfrm>
          <a:prstGeom prst="rect">
            <a:avLst/>
          </a:prstGeom>
          <a:gradFill>
            <a:gsLst>
              <a:gs pos="0">
                <a:srgbClr val="FFD390"/>
              </a:gs>
              <a:gs pos="46000">
                <a:srgbClr val="FFC33E"/>
              </a:gs>
              <a:gs pos="100000">
                <a:srgbClr val="CD8700"/>
              </a:gs>
            </a:gsLst>
            <a:path path="circle">
              <a:fillToRect l="50000" t="50000" r="50000" b="50000"/>
            </a:path>
            <a:tileRect/>
          </a:gradFill>
          <a:ln w="9525" cap="flat" cmpd="sng">
            <a:solidFill>
              <a:srgbClr val="FFB700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entury Gothic"/>
              <a:buNone/>
            </a:pPr>
            <a:endParaRPr sz="16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entury Gothic"/>
              <a:buNone/>
            </a:pPr>
            <a:r>
              <a:rPr lang="pl-PL" sz="1600" b="1" i="0" u="none" strike="noStrike" cap="none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97.053,60 </a:t>
            </a:r>
            <a:r>
              <a:rPr lang="pl-PL" sz="16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zł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entury Gothic"/>
              <a:buNone/>
            </a:pPr>
            <a:endParaRPr sz="16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8" name="Google Shape;408;p10"/>
          <p:cNvSpPr/>
          <p:nvPr/>
        </p:nvSpPr>
        <p:spPr>
          <a:xfrm>
            <a:off x="6156176" y="4730378"/>
            <a:ext cx="1800199" cy="576262"/>
          </a:xfrm>
          <a:prstGeom prst="rect">
            <a:avLst/>
          </a:prstGeom>
          <a:gradFill>
            <a:gsLst>
              <a:gs pos="0">
                <a:srgbClr val="FFD390"/>
              </a:gs>
              <a:gs pos="46000">
                <a:srgbClr val="FFC33E"/>
              </a:gs>
              <a:gs pos="100000">
                <a:srgbClr val="CD8700"/>
              </a:gs>
            </a:gsLst>
            <a:path path="circle">
              <a:fillToRect l="50000" t="50000" r="50000" b="50000"/>
            </a:path>
            <a:tileRect/>
          </a:gradFill>
          <a:ln w="9525" cap="flat" cmpd="sng">
            <a:solidFill>
              <a:srgbClr val="FFB700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pl-PL" sz="2000" b="1" dirty="0">
                <a:solidFill>
                  <a:schemeClr val="dk1"/>
                </a:solidFill>
              </a:rPr>
              <a:t>5</a:t>
            </a:r>
            <a:endParaRPr dirty="0"/>
          </a:p>
        </p:txBody>
      </p:sp>
      <p:sp>
        <p:nvSpPr>
          <p:cNvPr id="409" name="Google Shape;409;p10"/>
          <p:cNvSpPr/>
          <p:nvPr/>
        </p:nvSpPr>
        <p:spPr>
          <a:xfrm>
            <a:off x="5845175" y="3217862"/>
            <a:ext cx="1030287" cy="4318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800"/>
              <a:buFont typeface="Arial"/>
              <a:buNone/>
            </a:pPr>
            <a:r>
              <a:rPr lang="pl-PL" sz="800" b="1" i="0" u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Wykonanie (wydatki)</a:t>
            </a:r>
            <a:endParaRPr/>
          </a:p>
        </p:txBody>
      </p:sp>
      <p:sp>
        <p:nvSpPr>
          <p:cNvPr id="410" name="Google Shape;410;p10"/>
          <p:cNvSpPr/>
          <p:nvPr/>
        </p:nvSpPr>
        <p:spPr>
          <a:xfrm>
            <a:off x="5868987" y="4419600"/>
            <a:ext cx="1006475" cy="428625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800"/>
              <a:buFont typeface="Arial"/>
              <a:buNone/>
            </a:pPr>
            <a:r>
              <a:rPr lang="pl-PL" sz="800" b="1" i="0" u="none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Liczba  osób świadczących usługi</a:t>
            </a:r>
            <a:endParaRPr dirty="0"/>
          </a:p>
        </p:txBody>
      </p:sp>
      <p:sp>
        <p:nvSpPr>
          <p:cNvPr id="411" name="Google Shape;411;p10"/>
          <p:cNvSpPr/>
          <p:nvPr/>
        </p:nvSpPr>
        <p:spPr>
          <a:xfrm>
            <a:off x="5076056" y="764704"/>
            <a:ext cx="3528392" cy="1296144"/>
          </a:xfrm>
          <a:prstGeom prst="ellipse">
            <a:avLst/>
          </a:prstGeom>
          <a:gradFill>
            <a:gsLst>
              <a:gs pos="0">
                <a:srgbClr val="F3F3F3"/>
              </a:gs>
              <a:gs pos="34000">
                <a:srgbClr val="EFEFEF"/>
              </a:gs>
              <a:gs pos="100000">
                <a:srgbClr val="A8A8A8"/>
              </a:gs>
            </a:gsLst>
            <a:path path="circle">
              <a:fillToRect l="50000" t="50000" r="50000" b="50000"/>
            </a:path>
            <a:tileRect/>
          </a:gra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63500" dist="25400" dir="14700000" algn="t" rotWithShape="0">
              <a:srgbClr val="000000">
                <a:alpha val="4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entury Gothic"/>
              <a:buNone/>
            </a:pPr>
            <a:endParaRPr sz="14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entury Gothic"/>
              <a:buNone/>
            </a:pPr>
            <a:endParaRPr sz="1600" b="1" i="0" u="none" strike="noStrike" cap="none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000"/>
              <a:buFont typeface="Arial"/>
              <a:buNone/>
            </a:pPr>
            <a:r>
              <a:rPr lang="pl-PL" sz="2000" b="1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Opieka wytchnieniowa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entury Gothic"/>
              <a:buNone/>
            </a:pPr>
            <a:endParaRPr sz="2000" b="1" i="0" u="none" strike="noStrike" cap="none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entury Gothic"/>
              <a:buNone/>
            </a:pPr>
            <a:endParaRPr sz="1600" b="1" i="0" u="none" strike="noStrike" cap="none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2" name="Google Shape;412;p10"/>
          <p:cNvSpPr/>
          <p:nvPr/>
        </p:nvSpPr>
        <p:spPr>
          <a:xfrm>
            <a:off x="4500562" y="1125537"/>
            <a:ext cx="431800" cy="503237"/>
          </a:xfrm>
          <a:prstGeom prst="chevron">
            <a:avLst>
              <a:gd name="adj" fmla="val 10800"/>
            </a:avLst>
          </a:prstGeom>
          <a:solidFill>
            <a:schemeClr val="lt1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13" name="Google Shape;413;p10"/>
          <p:cNvSpPr/>
          <p:nvPr/>
        </p:nvSpPr>
        <p:spPr>
          <a:xfrm>
            <a:off x="5868987" y="2425700"/>
            <a:ext cx="215900" cy="287337"/>
          </a:xfrm>
          <a:prstGeom prst="chevron">
            <a:avLst>
              <a:gd name="adj" fmla="val 10800"/>
            </a:avLst>
          </a:prstGeom>
          <a:solidFill>
            <a:schemeClr val="lt1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14" name="Google Shape;414;p10"/>
          <p:cNvSpPr/>
          <p:nvPr/>
        </p:nvSpPr>
        <p:spPr>
          <a:xfrm>
            <a:off x="5580062" y="2425700"/>
            <a:ext cx="217487" cy="287337"/>
          </a:xfrm>
          <a:prstGeom prst="chevron">
            <a:avLst>
              <a:gd name="adj" fmla="val 10800"/>
            </a:avLst>
          </a:prstGeom>
          <a:solidFill>
            <a:schemeClr val="lt1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15" name="Google Shape;415;p10"/>
          <p:cNvSpPr/>
          <p:nvPr/>
        </p:nvSpPr>
        <p:spPr>
          <a:xfrm>
            <a:off x="5219700" y="2425700"/>
            <a:ext cx="215900" cy="287337"/>
          </a:xfrm>
          <a:prstGeom prst="chevron">
            <a:avLst>
              <a:gd name="adj" fmla="val 10800"/>
            </a:avLst>
          </a:prstGeom>
          <a:solidFill>
            <a:schemeClr val="lt1"/>
          </a:solidFill>
          <a:ln w="254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16" name="Google Shape;416;p10"/>
          <p:cNvSpPr txBox="1"/>
          <p:nvPr/>
        </p:nvSpPr>
        <p:spPr>
          <a:xfrm>
            <a:off x="1989544" y="95320"/>
            <a:ext cx="6048672" cy="70788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D05D"/>
              </a:buClr>
              <a:buSzPts val="4000"/>
              <a:buFont typeface="Century Gothic"/>
              <a:buNone/>
            </a:pPr>
            <a:r>
              <a:rPr lang="pl-PL" sz="4000" b="0" i="0" u="none" strike="noStrike" cap="none" dirty="0">
                <a:solidFill>
                  <a:srgbClr val="FFD05D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USŁUGI OPIEKUŃCZE</a:t>
            </a:r>
            <a:endParaRPr dirty="0"/>
          </a:p>
        </p:txBody>
      </p:sp>
      <p:pic>
        <p:nvPicPr>
          <p:cNvPr id="417" name="Google Shape;417;p10" descr="C:\Users\Dell\Desktop\SENIOR 2025\ROPS\zdjecia z ropsu do sprawozdania\482079764_122203181474217591_826321561605040335_n.jpg"/>
          <p:cNvPicPr preferRelativeResize="0"/>
          <p:nvPr/>
        </p:nvPicPr>
        <p:blipFill rotWithShape="1">
          <a:blip r:embed="rId4">
            <a:alphaModFix/>
          </a:blip>
          <a:srcRect l="9679" r="10461"/>
          <a:stretch/>
        </p:blipFill>
        <p:spPr>
          <a:xfrm>
            <a:off x="3059112" y="2276475"/>
            <a:ext cx="2449512" cy="30495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1_Energetyczny">
  <a:themeElements>
    <a:clrScheme name="Moduł">
      <a:dk1>
        <a:srgbClr val="000000"/>
      </a:dk1>
      <a:lt1>
        <a:srgbClr val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Energetyczny">
  <a:themeElements>
    <a:clrScheme name="Moduł">
      <a:dk1>
        <a:srgbClr val="000000"/>
      </a:dk1>
      <a:lt1>
        <a:srgbClr val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Energetyczny">
  <a:themeElements>
    <a:clrScheme name="Moduł">
      <a:dk1>
        <a:srgbClr val="000000"/>
      </a:dk1>
      <a:lt1>
        <a:srgbClr val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Energetyczny">
  <a:themeElements>
    <a:clrScheme name="Moduł">
      <a:dk1>
        <a:srgbClr val="000000"/>
      </a:dk1>
      <a:lt1>
        <a:srgbClr val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Energetyczny">
  <a:themeElements>
    <a:clrScheme name="Moduł">
      <a:dk1>
        <a:srgbClr val="000000"/>
      </a:dk1>
      <a:lt1>
        <a:srgbClr val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Energetyczny">
  <a:themeElements>
    <a:clrScheme name="Moduł">
      <a:dk1>
        <a:srgbClr val="000000"/>
      </a:dk1>
      <a:lt1>
        <a:srgbClr val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Energetyczny">
  <a:themeElements>
    <a:clrScheme name="Moduł">
      <a:dk1>
        <a:srgbClr val="000000"/>
      </a:dk1>
      <a:lt1>
        <a:srgbClr val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1449</TotalTime>
  <Words>1000</Words>
  <Application>Microsoft Office PowerPoint</Application>
  <PresentationFormat>Pokaz na ekranie (4:3)</PresentationFormat>
  <Paragraphs>388</Paragraphs>
  <Slides>31</Slides>
  <Notes>30</Notes>
  <HiddenSlides>0</HiddenSlides>
  <MMClips>0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7</vt:i4>
      </vt:variant>
      <vt:variant>
        <vt:lpstr>Tytuły slajdów</vt:lpstr>
      </vt:variant>
      <vt:variant>
        <vt:i4>31</vt:i4>
      </vt:variant>
    </vt:vector>
  </HeadingPairs>
  <TitlesOfParts>
    <vt:vector size="43" baseType="lpstr">
      <vt:lpstr>Verdana</vt:lpstr>
      <vt:lpstr>Arial</vt:lpstr>
      <vt:lpstr>Century Gothic</vt:lpstr>
      <vt:lpstr>Noto Sans Symbols</vt:lpstr>
      <vt:lpstr>Calibri</vt:lpstr>
      <vt:lpstr>1_Energetyczny</vt:lpstr>
      <vt:lpstr>2_Energetyczny</vt:lpstr>
      <vt:lpstr>Energetyczny</vt:lpstr>
      <vt:lpstr>3_Energetyczny</vt:lpstr>
      <vt:lpstr>4_Energetyczny</vt:lpstr>
      <vt:lpstr>5_Energetyczny</vt:lpstr>
      <vt:lpstr>6_Energetyczny</vt:lpstr>
      <vt:lpstr>            Miejsko-Gminny Ośrodek Pomocy Społecznej w Czerniejewie </vt:lpstr>
      <vt:lpstr>Prezentacja programu PowerPoint</vt:lpstr>
      <vt:lpstr>Prezentacja programu PowerPoint</vt:lpstr>
      <vt:lpstr>Prezentacja programu PowerPoint</vt:lpstr>
      <vt:lpstr>Prezentacja programu PowerPoint</vt:lpstr>
      <vt:lpstr>                           </vt:lpstr>
      <vt:lpstr>                           </vt:lpstr>
      <vt:lpstr>Prezentacja programu PowerPoint</vt:lpstr>
      <vt:lpstr>                          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Dziękuję za uwagę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Miejsko-Gminny Ośrodek Pomocy Społecznej w Czerniejewie</dc:title>
  <dc:creator>Agnieszka AM. Mikołajczak</dc:creator>
  <cp:lastModifiedBy>Ewelina Piekarska</cp:lastModifiedBy>
  <cp:revision>14</cp:revision>
  <dcterms:created xsi:type="dcterms:W3CDTF">2015-03-20T09:52:33Z</dcterms:created>
  <dcterms:modified xsi:type="dcterms:W3CDTF">2025-04-18T10:13:59Z</dcterms:modified>
</cp:coreProperties>
</file>