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500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15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542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658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90810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079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966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3752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27906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6191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861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6490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9209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0311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52943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301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0842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A1B0F2E-7F49-425B-8803-94DC8914B401}" type="datetimeFigureOut">
              <a:rPr lang="pl-PL" smtClean="0"/>
              <a:t>25.02.2025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E6FFC94-912B-4817-9D0E-328E5D2B42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821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8BC37E99-E708-DF48-1D29-24FB2D0FD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769345"/>
          </a:xfrm>
        </p:spPr>
        <p:txBody>
          <a:bodyPr>
            <a:normAutofit fontScale="90000"/>
          </a:bodyPr>
          <a:lstStyle/>
          <a:p>
            <a:pPr algn="ctr"/>
            <a:b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Sprawozdanie z działalności </a:t>
            </a:r>
            <a:b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Biblioteki Publicznej</a:t>
            </a:r>
            <a:b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Miasta i Gminy w Czerniejewie </a:t>
            </a:r>
            <a:b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 2024 r.</a:t>
            </a:r>
            <a:br>
              <a:rPr lang="pl-PL" sz="4800" dirty="0"/>
            </a:br>
            <a:endParaRPr lang="pl-PL" sz="4800" dirty="0"/>
          </a:p>
        </p:txBody>
      </p:sp>
    </p:spTree>
    <p:extLst>
      <p:ext uri="{BB962C8B-B14F-4D97-AF65-F5344CB8AC3E}">
        <p14:creationId xmlns:p14="http://schemas.microsoft.com/office/powerpoint/2010/main" val="636096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C8A3548-26F7-26F3-CB00-579DE64F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Wypożyczenia i odwiedziny: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C592506-21B8-7D23-A535-CFBF431A4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Czerniejewo – 18708 </a:t>
            </a:r>
            <a:r>
              <a:rPr lang="pl-PL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wypożyczeń</a:t>
            </a:r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6578 odwiedzin</a:t>
            </a:r>
          </a:p>
          <a:p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Żydowo – 10957 wypożyczeń</a:t>
            </a:r>
          </a:p>
          <a:p>
            <a:pPr marL="0" indent="0">
              <a:buNone/>
            </a:pPr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4946 odwiedzin</a:t>
            </a:r>
          </a:p>
        </p:txBody>
      </p:sp>
    </p:spTree>
    <p:extLst>
      <p:ext uri="{BB962C8B-B14F-4D97-AF65-F5344CB8AC3E}">
        <p14:creationId xmlns:p14="http://schemas.microsoft.com/office/powerpoint/2010/main" val="2664574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8365E9-27EA-DA0F-F92F-B362CCE9D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Liczba imprez, spotkań, zajęć/ liczba uczestników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E04DE27-5143-187A-FF92-E3FCA9EEC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Czerniejewo – 85/1101</a:t>
            </a:r>
          </a:p>
          <a:p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Żydowo – 65/837</a:t>
            </a:r>
          </a:p>
        </p:txBody>
      </p:sp>
    </p:spTree>
    <p:extLst>
      <p:ext uri="{BB962C8B-B14F-4D97-AF65-F5344CB8AC3E}">
        <p14:creationId xmlns:p14="http://schemas.microsoft.com/office/powerpoint/2010/main" val="46819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F02EFB-60AD-5EA6-76EC-11F1E8481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Komputeryzacja zbiorów: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170120E-1FA7-1562-2E91-6712945E7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Czerniejewo – 100 %</a:t>
            </a:r>
          </a:p>
          <a:p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Żydowo – 100 %</a:t>
            </a:r>
          </a:p>
        </p:txBody>
      </p:sp>
    </p:spTree>
    <p:extLst>
      <p:ext uri="{BB962C8B-B14F-4D97-AF65-F5344CB8AC3E}">
        <p14:creationId xmlns:p14="http://schemas.microsoft.com/office/powerpoint/2010/main" val="1163943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>
            <a:extLst>
              <a:ext uri="{FF2B5EF4-FFF2-40B4-BE49-F238E27FC236}">
                <a16:creationId xmlns:a16="http://schemas.microsoft.com/office/drawing/2014/main" id="{F7778F2F-9A55-BA6F-512D-4DDD4346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Szkolenia:</a:t>
            </a:r>
          </a:p>
        </p:txBody>
      </p:sp>
      <p:sp>
        <p:nvSpPr>
          <p:cNvPr id="11" name="Symbol zastępczy zawartości 10">
            <a:extLst>
              <a:ext uri="{FF2B5EF4-FFF2-40B4-BE49-F238E27FC236}">
                <a16:creationId xmlns:a16="http://schemas.microsoft.com/office/drawing/2014/main" id="{A6468FF7-AA9C-F3D8-FDDD-D3360E566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48070"/>
            <a:ext cx="10515600" cy="5965793"/>
          </a:xfrm>
        </p:spPr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4200" kern="150" dirty="0">
              <a:effectLst/>
              <a:latin typeface="Times New Roman" panose="02020603050405020304" pitchFamily="18" charset="0"/>
              <a:ea typeface="OpenSymbol" panose="0501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l-PL" sz="4200" kern="150" dirty="0">
              <a:effectLst/>
              <a:latin typeface="Times New Roman" panose="02020603050405020304" pitchFamily="18" charset="0"/>
              <a:ea typeface="OpenSymbol" panose="0501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4200" kern="150" dirty="0">
                <a:effectLst/>
                <a:latin typeface="Times New Roman" panose="02020603050405020304" pitchFamily="18" charset="0"/>
                <a:ea typeface="OpenSymbol" panose="05010000000000000000" pitchFamily="2" charset="0"/>
                <a:cs typeface="Times New Roman" panose="02020603050405020304" pitchFamily="18" charset="0"/>
              </a:rPr>
              <a:t>stacjonarne</a:t>
            </a: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4200" kern="150" dirty="0">
                <a:effectLst/>
                <a:latin typeface="Times New Roman" panose="02020603050405020304" pitchFamily="18" charset="0"/>
                <a:ea typeface="OpenSymbol" panose="05010000000000000000" pitchFamily="2" charset="0"/>
                <a:cs typeface="Times New Roman" panose="02020603050405020304" pitchFamily="18" charset="0"/>
              </a:rPr>
              <a:t>online</a:t>
            </a:r>
            <a:endParaRPr lang="pl-PL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573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EDE58C9A-3779-5974-FE27-A399CF6FC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Struktura: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63718D6C-FB38-6BB7-EC12-525FF37A7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Biblioteka główna w Czerniejewie</a:t>
            </a:r>
          </a:p>
          <a:p>
            <a:pPr marL="0" indent="0">
              <a:buNone/>
            </a:pPr>
            <a:endParaRPr lang="pl-P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Filia w Żydowie</a:t>
            </a:r>
          </a:p>
        </p:txBody>
      </p:sp>
    </p:spTree>
    <p:extLst>
      <p:ext uri="{BB962C8B-B14F-4D97-AF65-F5344CB8AC3E}">
        <p14:creationId xmlns:p14="http://schemas.microsoft.com/office/powerpoint/2010/main" val="2094779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10CE14-9739-77E7-FE7E-6DE6984B0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Kadra: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5282B32-113C-0E9F-D859-E0C9C38B4C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bibliotekarek</a:t>
            </a:r>
          </a:p>
          <a:p>
            <a:pPr marL="0" indent="0">
              <a:buNone/>
            </a:pPr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pracowników gospodarczych</a:t>
            </a:r>
          </a:p>
          <a:p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główna księgowa</a:t>
            </a:r>
          </a:p>
        </p:txBody>
      </p:sp>
    </p:spTree>
    <p:extLst>
      <p:ext uri="{BB962C8B-B14F-4D97-AF65-F5344CB8AC3E}">
        <p14:creationId xmlns:p14="http://schemas.microsoft.com/office/powerpoint/2010/main" val="362509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37DB1FE-794B-B16B-6045-52E87F249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Budżet: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CE5B816-AD3F-11E5-5322-28DF194B46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550.000,00 – dotacja od Organizatora</a:t>
            </a:r>
          </a:p>
          <a:p>
            <a:pPr marL="0" indent="0">
              <a:buNone/>
            </a:pPr>
            <a:endParaRPr lang="pl-PL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15.000,00 – dotacja BN</a:t>
            </a:r>
          </a:p>
        </p:txBody>
      </p:sp>
    </p:spTree>
    <p:extLst>
      <p:ext uri="{BB962C8B-B14F-4D97-AF65-F5344CB8AC3E}">
        <p14:creationId xmlns:p14="http://schemas.microsoft.com/office/powerpoint/2010/main" val="2551688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F238AAC-B313-B428-A4E9-F0F5BA12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Czytelnia internetowa: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A4E5756-FB18-C62D-709D-44955E3C40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Czerniejewo – 3 komputery</a:t>
            </a:r>
          </a:p>
          <a:p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Żydowo – 2 komputery</a:t>
            </a:r>
          </a:p>
        </p:txBody>
      </p:sp>
    </p:spTree>
    <p:extLst>
      <p:ext uri="{BB962C8B-B14F-4D97-AF65-F5344CB8AC3E}">
        <p14:creationId xmlns:p14="http://schemas.microsoft.com/office/powerpoint/2010/main" val="188689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EB875C8-4199-2517-2F12-BBF1F3993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Księgozbiór: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43BBB1A-1A74-D732-BFA6-8BF20E0BB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Czerniejewo – 19927 woluminów</a:t>
            </a:r>
          </a:p>
          <a:p>
            <a:pPr marL="0" indent="0">
              <a:buNone/>
            </a:pPr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Żydowo - 11519 woluminów</a:t>
            </a:r>
          </a:p>
        </p:txBody>
      </p:sp>
    </p:spTree>
    <p:extLst>
      <p:ext uri="{BB962C8B-B14F-4D97-AF65-F5344CB8AC3E}">
        <p14:creationId xmlns:p14="http://schemas.microsoft.com/office/powerpoint/2010/main" val="962563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F226E45-29DB-46AF-635C-DEAD0D684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Zakupy i dary: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293D56-A439-51D7-F60B-A91F8CB917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Czerniejewo – 883 książek z zakupu</a:t>
            </a:r>
          </a:p>
          <a:p>
            <a:pPr marL="0" indent="0">
              <a:buNone/>
            </a:pP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321 dary</a:t>
            </a:r>
          </a:p>
          <a:p>
            <a:endParaRPr lang="pl-PL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Żydowo – 686 książek z zakupu </a:t>
            </a:r>
          </a:p>
          <a:p>
            <a:pPr marL="0" indent="0">
              <a:buNone/>
            </a:pPr>
            <a:r>
              <a:rPr lang="pl-PL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115 darów</a:t>
            </a:r>
          </a:p>
        </p:txBody>
      </p:sp>
    </p:spTree>
    <p:extLst>
      <p:ext uri="{BB962C8B-B14F-4D97-AF65-F5344CB8AC3E}">
        <p14:creationId xmlns:p14="http://schemas.microsoft.com/office/powerpoint/2010/main" val="3069401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E9AD8DE-AC24-09D4-F0E4-0894C2D9A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zakup książek wydano: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463DCDC-A0AC-722C-ACEA-1A2AF9907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28.135,12 – dotacja Organizatora</a:t>
            </a:r>
          </a:p>
          <a:p>
            <a:pPr marL="0" indent="0">
              <a:buNone/>
            </a:pPr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15.000,00 – dotacja BN</a:t>
            </a:r>
          </a:p>
        </p:txBody>
      </p:sp>
    </p:spTree>
    <p:extLst>
      <p:ext uri="{BB962C8B-B14F-4D97-AF65-F5344CB8AC3E}">
        <p14:creationId xmlns:p14="http://schemas.microsoft.com/office/powerpoint/2010/main" val="170936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586506-50AB-C355-1DAD-8974F3D1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Czytelnicy: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7C2ED1-E5AE-7385-0B8C-CA3CBD64C1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Czerniejewo – 486 czytelników</a:t>
            </a:r>
          </a:p>
          <a:p>
            <a:pPr marL="0" indent="0">
              <a:buNone/>
            </a:pPr>
            <a:endParaRPr lang="pl-PL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Żydowo – 366 czytelników</a:t>
            </a:r>
          </a:p>
        </p:txBody>
      </p:sp>
    </p:spTree>
    <p:extLst>
      <p:ext uri="{BB962C8B-B14F-4D97-AF65-F5344CB8AC3E}">
        <p14:creationId xmlns:p14="http://schemas.microsoft.com/office/powerpoint/2010/main" val="1142300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zny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zny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zny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371</TotalTime>
  <Words>168</Words>
  <Application>Microsoft Office PowerPoint</Application>
  <PresentationFormat>Panoramiczny</PresentationFormat>
  <Paragraphs>56</Paragraphs>
  <Slides>13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7" baseType="lpstr">
      <vt:lpstr>Arial</vt:lpstr>
      <vt:lpstr>Garamond</vt:lpstr>
      <vt:lpstr>Times New Roman</vt:lpstr>
      <vt:lpstr>Organiczny</vt:lpstr>
      <vt:lpstr>  Sprawozdanie z działalności   Biblioteki Publicznej  Miasta i Gminy w Czerniejewie   w 2024 r. </vt:lpstr>
      <vt:lpstr>Struktura:</vt:lpstr>
      <vt:lpstr>Kadra:</vt:lpstr>
      <vt:lpstr>Budżet:</vt:lpstr>
      <vt:lpstr>Czytelnia internetowa:</vt:lpstr>
      <vt:lpstr>Księgozbiór:</vt:lpstr>
      <vt:lpstr>Zakupy i dary:</vt:lpstr>
      <vt:lpstr>Na zakup książek wydano: </vt:lpstr>
      <vt:lpstr>Czytelnicy:</vt:lpstr>
      <vt:lpstr>Wypożyczenia i odwiedziny:</vt:lpstr>
      <vt:lpstr>Liczba imprez, spotkań, zajęć/ liczba uczestników</vt:lpstr>
      <vt:lpstr>Komputeryzacja zbiorów: </vt:lpstr>
      <vt:lpstr>Szkolenia: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Działalność Biblioteki Publicznej   Miasta i Gminy w Czerniejewie   w 2022 r.</dc:title>
  <dc:creator>Biblioteka Czerniejewo</dc:creator>
  <cp:lastModifiedBy>Biblioteka Czerniejewo</cp:lastModifiedBy>
  <cp:revision>21</cp:revision>
  <dcterms:created xsi:type="dcterms:W3CDTF">2023-02-27T12:46:02Z</dcterms:created>
  <dcterms:modified xsi:type="dcterms:W3CDTF">2025-02-25T12:38:05Z</dcterms:modified>
</cp:coreProperties>
</file>