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7" r:id="rId2"/>
    <p:sldId id="258" r:id="rId3"/>
    <p:sldId id="259" r:id="rId4"/>
    <p:sldId id="264" r:id="rId5"/>
    <p:sldId id="260" r:id="rId6"/>
    <p:sldId id="261" r:id="rId7"/>
    <p:sldId id="265" r:id="rId8"/>
    <p:sldId id="262" r:id="rId9"/>
    <p:sldId id="263" r:id="rId10"/>
    <p:sldId id="266" r:id="rId11"/>
  </p:sldIdLst>
  <p:sldSz cx="9144000" cy="6858000" type="screen4x3"/>
  <p:notesSz cx="7104063" cy="10234613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1794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7.8407972440944967E-2"/>
          <c:y val="6.5585629921259894E-2"/>
          <c:w val="0.88825869422572246"/>
          <c:h val="0.6016520669291345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Arkusz1!$B$1</c:f>
              <c:strCache>
                <c:ptCount val="1"/>
                <c:pt idx="0">
                  <c:v>Seria 1</c:v>
                </c:pt>
              </c:strCache>
            </c:strRef>
          </c:tx>
          <c:invertIfNegative val="0"/>
          <c:dPt>
            <c:idx val="0"/>
            <c:invertIfNegative val="0"/>
            <c:bubble3D val="0"/>
            <c:spPr>
              <a:solidFill>
                <a:schemeClr val="bg2"/>
              </a:solidFill>
            </c:spPr>
            <c:extLst>
              <c:ext xmlns:c16="http://schemas.microsoft.com/office/drawing/2014/chart" uri="{C3380CC4-5D6E-409C-BE32-E72D297353CC}">
                <c16:uniqueId val="{00000000-249A-4464-BB08-CF67F153E3FD}"/>
              </c:ext>
            </c:extLst>
          </c:dPt>
          <c:dPt>
            <c:idx val="1"/>
            <c:invertIfNegative val="0"/>
            <c:bubble3D val="0"/>
            <c:spPr>
              <a:solidFill>
                <a:schemeClr val="bg2"/>
              </a:solidFill>
            </c:spPr>
            <c:extLst>
              <c:ext xmlns:c16="http://schemas.microsoft.com/office/drawing/2014/chart" uri="{C3380CC4-5D6E-409C-BE32-E72D297353CC}">
                <c16:uniqueId val="{00000001-249A-4464-BB08-CF67F153E3FD}"/>
              </c:ext>
            </c:extLst>
          </c:dPt>
          <c:dPt>
            <c:idx val="2"/>
            <c:invertIfNegative val="0"/>
            <c:bubble3D val="0"/>
            <c:spPr>
              <a:solidFill>
                <a:schemeClr val="bg2"/>
              </a:solidFill>
            </c:spPr>
            <c:extLst>
              <c:ext xmlns:c16="http://schemas.microsoft.com/office/drawing/2014/chart" uri="{C3380CC4-5D6E-409C-BE32-E72D297353CC}">
                <c16:uniqueId val="{00000002-249A-4464-BB08-CF67F153E3FD}"/>
              </c:ext>
            </c:extLst>
          </c:dPt>
          <c:dPt>
            <c:idx val="3"/>
            <c:invertIfNegative val="0"/>
            <c:bubble3D val="0"/>
            <c:spPr>
              <a:solidFill>
                <a:schemeClr val="bg2"/>
              </a:solidFill>
            </c:spPr>
            <c:extLst>
              <c:ext xmlns:c16="http://schemas.microsoft.com/office/drawing/2014/chart" uri="{C3380CC4-5D6E-409C-BE32-E72D297353CC}">
                <c16:uniqueId val="{00000003-249A-4464-BB08-CF67F153E3FD}"/>
              </c:ext>
            </c:extLst>
          </c:dPt>
          <c:dPt>
            <c:idx val="4"/>
            <c:invertIfNegative val="0"/>
            <c:bubble3D val="0"/>
            <c:spPr>
              <a:solidFill>
                <a:schemeClr val="bg2"/>
              </a:solidFill>
            </c:spPr>
            <c:extLst>
              <c:ext xmlns:c16="http://schemas.microsoft.com/office/drawing/2014/chart" uri="{C3380CC4-5D6E-409C-BE32-E72D297353CC}">
                <c16:uniqueId val="{00000004-249A-4464-BB08-CF67F153E3FD}"/>
              </c:ext>
            </c:extLst>
          </c:dPt>
          <c:cat>
            <c:strRef>
              <c:f>Arkusz1!$A$2:$A$6</c:f>
              <c:strCache>
                <c:ptCount val="5"/>
                <c:pt idx="0">
                  <c:v>Szkoła</c:v>
                </c:pt>
                <c:pt idx="1">
                  <c:v>Gmina</c:v>
                </c:pt>
                <c:pt idx="2">
                  <c:v>Powiat</c:v>
                </c:pt>
                <c:pt idx="3">
                  <c:v>Województwo</c:v>
                </c:pt>
                <c:pt idx="4">
                  <c:v>Kraj</c:v>
                </c:pt>
              </c:strCache>
            </c:strRef>
          </c:cat>
          <c:val>
            <c:numRef>
              <c:f>Arkusz1!$B$2:$B$6</c:f>
              <c:numCache>
                <c:formatCode>General</c:formatCode>
                <c:ptCount val="5"/>
                <c:pt idx="0">
                  <c:v>53.82</c:v>
                </c:pt>
                <c:pt idx="1">
                  <c:v>53.82</c:v>
                </c:pt>
                <c:pt idx="2">
                  <c:v>52.87</c:v>
                </c:pt>
                <c:pt idx="3">
                  <c:v>57.48</c:v>
                </c:pt>
                <c:pt idx="4">
                  <c:v>61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249A-4464-BB08-CF67F153E3FD}"/>
            </c:ext>
          </c:extLst>
        </c:ser>
        <c:ser>
          <c:idx val="1"/>
          <c:order val="1"/>
          <c:tx>
            <c:strRef>
              <c:f>Arkusz1!$C$1</c:f>
              <c:strCache>
                <c:ptCount val="1"/>
                <c:pt idx="0">
                  <c:v>Kolumna2</c:v>
                </c:pt>
              </c:strCache>
            </c:strRef>
          </c:tx>
          <c:invertIfNegative val="0"/>
          <c:cat>
            <c:strRef>
              <c:f>Arkusz1!$A$2:$A$6</c:f>
              <c:strCache>
                <c:ptCount val="5"/>
                <c:pt idx="0">
                  <c:v>Szkoła</c:v>
                </c:pt>
                <c:pt idx="1">
                  <c:v>Gmina</c:v>
                </c:pt>
                <c:pt idx="2">
                  <c:v>Powiat</c:v>
                </c:pt>
                <c:pt idx="3">
                  <c:v>Województwo</c:v>
                </c:pt>
                <c:pt idx="4">
                  <c:v>Kraj</c:v>
                </c:pt>
              </c:strCache>
            </c:strRef>
          </c:cat>
          <c:val>
            <c:numRef>
              <c:f>Arkusz1!$C$2:$C$6</c:f>
              <c:numCache>
                <c:formatCode>General</c:formatCode>
                <c:ptCount val="5"/>
              </c:numCache>
            </c:numRef>
          </c:val>
          <c:extLst>
            <c:ext xmlns:c16="http://schemas.microsoft.com/office/drawing/2014/chart" uri="{C3380CC4-5D6E-409C-BE32-E72D297353CC}">
              <c16:uniqueId val="{00000006-249A-4464-BB08-CF67F153E3FD}"/>
            </c:ext>
          </c:extLst>
        </c:ser>
        <c:ser>
          <c:idx val="2"/>
          <c:order val="2"/>
          <c:tx>
            <c:strRef>
              <c:f>Arkusz1!$D$1</c:f>
              <c:strCache>
                <c:ptCount val="1"/>
                <c:pt idx="0">
                  <c:v>Kolumna1</c:v>
                </c:pt>
              </c:strCache>
            </c:strRef>
          </c:tx>
          <c:invertIfNegative val="0"/>
          <c:cat>
            <c:strRef>
              <c:f>Arkusz1!$A$2:$A$6</c:f>
              <c:strCache>
                <c:ptCount val="5"/>
                <c:pt idx="0">
                  <c:v>Szkoła</c:v>
                </c:pt>
                <c:pt idx="1">
                  <c:v>Gmina</c:v>
                </c:pt>
                <c:pt idx="2">
                  <c:v>Powiat</c:v>
                </c:pt>
                <c:pt idx="3">
                  <c:v>Województwo</c:v>
                </c:pt>
                <c:pt idx="4">
                  <c:v>Kraj</c:v>
                </c:pt>
              </c:strCache>
            </c:strRef>
          </c:cat>
          <c:val>
            <c:numRef>
              <c:f>Arkusz1!$D$2:$D$6</c:f>
              <c:numCache>
                <c:formatCode>General</c:formatCode>
                <c:ptCount val="5"/>
              </c:numCache>
            </c:numRef>
          </c:val>
          <c:extLst>
            <c:ext xmlns:c16="http://schemas.microsoft.com/office/drawing/2014/chart" uri="{C3380CC4-5D6E-409C-BE32-E72D297353CC}">
              <c16:uniqueId val="{00000007-249A-4464-BB08-CF67F153E3F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4"/>
        <c:axId val="95236864"/>
        <c:axId val="95238400"/>
      </c:barChart>
      <c:catAx>
        <c:axId val="9523686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95238400"/>
        <c:crosses val="autoZero"/>
        <c:auto val="1"/>
        <c:lblAlgn val="ctr"/>
        <c:lblOffset val="100"/>
        <c:noMultiLvlLbl val="0"/>
      </c:catAx>
      <c:valAx>
        <c:axId val="9523840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95236864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pl-PL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7.8407972440944884E-2"/>
          <c:y val="6.5585629921259839E-2"/>
          <c:w val="0.88825869422572179"/>
          <c:h val="0.6016520669291346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Arkusz1!$B$1</c:f>
              <c:strCache>
                <c:ptCount val="1"/>
                <c:pt idx="0">
                  <c:v>Seria 1</c:v>
                </c:pt>
              </c:strCache>
            </c:strRef>
          </c:tx>
          <c:spPr>
            <a:solidFill>
              <a:schemeClr val="bg2"/>
            </a:solidFill>
          </c:spPr>
          <c:invertIfNegative val="0"/>
          <c:cat>
            <c:strRef>
              <c:f>Arkusz1!$A$2:$A$6</c:f>
              <c:strCache>
                <c:ptCount val="5"/>
                <c:pt idx="0">
                  <c:v>Szkoła</c:v>
                </c:pt>
                <c:pt idx="1">
                  <c:v>Gmina</c:v>
                </c:pt>
                <c:pt idx="2">
                  <c:v>Powiat</c:v>
                </c:pt>
                <c:pt idx="3">
                  <c:v>Województwo</c:v>
                </c:pt>
                <c:pt idx="4">
                  <c:v>Kraj</c:v>
                </c:pt>
              </c:strCache>
            </c:strRef>
          </c:cat>
          <c:val>
            <c:numRef>
              <c:f>Arkusz1!$B$2:$B$6</c:f>
              <c:numCache>
                <c:formatCode>General</c:formatCode>
                <c:ptCount val="5"/>
                <c:pt idx="0">
                  <c:v>42</c:v>
                </c:pt>
                <c:pt idx="1">
                  <c:v>42</c:v>
                </c:pt>
                <c:pt idx="2">
                  <c:v>42.5</c:v>
                </c:pt>
                <c:pt idx="3">
                  <c:v>49</c:v>
                </c:pt>
                <c:pt idx="4">
                  <c:v>52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C3C-455C-8D76-DA676CC61581}"/>
            </c:ext>
          </c:extLst>
        </c:ser>
        <c:ser>
          <c:idx val="1"/>
          <c:order val="1"/>
          <c:tx>
            <c:strRef>
              <c:f>Arkusz1!$C$1</c:f>
              <c:strCache>
                <c:ptCount val="1"/>
                <c:pt idx="0">
                  <c:v>Kolumna2</c:v>
                </c:pt>
              </c:strCache>
            </c:strRef>
          </c:tx>
          <c:invertIfNegative val="0"/>
          <c:cat>
            <c:strRef>
              <c:f>Arkusz1!$A$2:$A$6</c:f>
              <c:strCache>
                <c:ptCount val="5"/>
                <c:pt idx="0">
                  <c:v>Szkoła</c:v>
                </c:pt>
                <c:pt idx="1">
                  <c:v>Gmina</c:v>
                </c:pt>
                <c:pt idx="2">
                  <c:v>Powiat</c:v>
                </c:pt>
                <c:pt idx="3">
                  <c:v>Województwo</c:v>
                </c:pt>
                <c:pt idx="4">
                  <c:v>Kraj</c:v>
                </c:pt>
              </c:strCache>
            </c:strRef>
          </c:cat>
          <c:val>
            <c:numRef>
              <c:f>Arkusz1!$C$2:$C$6</c:f>
              <c:numCache>
                <c:formatCode>General</c:formatCode>
                <c:ptCount val="5"/>
              </c:numCache>
            </c:numRef>
          </c:val>
          <c:extLst>
            <c:ext xmlns:c16="http://schemas.microsoft.com/office/drawing/2014/chart" uri="{C3380CC4-5D6E-409C-BE32-E72D297353CC}">
              <c16:uniqueId val="{00000001-1C3C-455C-8D76-DA676CC61581}"/>
            </c:ext>
          </c:extLst>
        </c:ser>
        <c:ser>
          <c:idx val="2"/>
          <c:order val="2"/>
          <c:tx>
            <c:strRef>
              <c:f>Arkusz1!$D$1</c:f>
              <c:strCache>
                <c:ptCount val="1"/>
                <c:pt idx="0">
                  <c:v>Kolumna1</c:v>
                </c:pt>
              </c:strCache>
            </c:strRef>
          </c:tx>
          <c:invertIfNegative val="0"/>
          <c:cat>
            <c:strRef>
              <c:f>Arkusz1!$A$2:$A$6</c:f>
              <c:strCache>
                <c:ptCount val="5"/>
                <c:pt idx="0">
                  <c:v>Szkoła</c:v>
                </c:pt>
                <c:pt idx="1">
                  <c:v>Gmina</c:v>
                </c:pt>
                <c:pt idx="2">
                  <c:v>Powiat</c:v>
                </c:pt>
                <c:pt idx="3">
                  <c:v>Województwo</c:v>
                </c:pt>
                <c:pt idx="4">
                  <c:v>Kraj</c:v>
                </c:pt>
              </c:strCache>
            </c:strRef>
          </c:cat>
          <c:val>
            <c:numRef>
              <c:f>Arkusz1!$D$2:$D$6</c:f>
              <c:numCache>
                <c:formatCode>General</c:formatCode>
                <c:ptCount val="5"/>
              </c:numCache>
            </c:numRef>
          </c:val>
          <c:extLst>
            <c:ext xmlns:c16="http://schemas.microsoft.com/office/drawing/2014/chart" uri="{C3380CC4-5D6E-409C-BE32-E72D297353CC}">
              <c16:uniqueId val="{00000002-1C3C-455C-8D76-DA676CC6158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90813568"/>
        <c:axId val="90815104"/>
      </c:barChart>
      <c:catAx>
        <c:axId val="9081356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90815104"/>
        <c:crosses val="autoZero"/>
        <c:auto val="1"/>
        <c:lblAlgn val="ctr"/>
        <c:lblOffset val="100"/>
        <c:noMultiLvlLbl val="0"/>
      </c:catAx>
      <c:valAx>
        <c:axId val="9081510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9081356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pl-PL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7.8407972440944884E-2"/>
          <c:y val="6.5585629921259839E-2"/>
          <c:w val="0.88825869422572179"/>
          <c:h val="0.6016520669291346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Arkusz1!$B$1</c:f>
              <c:strCache>
                <c:ptCount val="1"/>
                <c:pt idx="0">
                  <c:v>Seria 1</c:v>
                </c:pt>
              </c:strCache>
            </c:strRef>
          </c:tx>
          <c:spPr>
            <a:solidFill>
              <a:schemeClr val="bg2"/>
            </a:solidFill>
          </c:spPr>
          <c:invertIfNegative val="0"/>
          <c:cat>
            <c:strRef>
              <c:f>Arkusz1!$A$2:$A$6</c:f>
              <c:strCache>
                <c:ptCount val="5"/>
                <c:pt idx="0">
                  <c:v>Szkoła</c:v>
                </c:pt>
                <c:pt idx="1">
                  <c:v>Gmina</c:v>
                </c:pt>
                <c:pt idx="2">
                  <c:v>Powiat</c:v>
                </c:pt>
                <c:pt idx="3">
                  <c:v>Województwo</c:v>
                </c:pt>
                <c:pt idx="4">
                  <c:v>Kraj</c:v>
                </c:pt>
              </c:strCache>
            </c:strRef>
          </c:cat>
          <c:val>
            <c:numRef>
              <c:f>Arkusz1!$B$2:$B$6</c:f>
              <c:numCache>
                <c:formatCode>General</c:formatCode>
                <c:ptCount val="5"/>
                <c:pt idx="0">
                  <c:v>55.2</c:v>
                </c:pt>
                <c:pt idx="1">
                  <c:v>55.2</c:v>
                </c:pt>
                <c:pt idx="2">
                  <c:v>61</c:v>
                </c:pt>
                <c:pt idx="3">
                  <c:v>64</c:v>
                </c:pt>
                <c:pt idx="4">
                  <c:v>66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427-4359-93B1-F7B979F27338}"/>
            </c:ext>
          </c:extLst>
        </c:ser>
        <c:ser>
          <c:idx val="1"/>
          <c:order val="1"/>
          <c:tx>
            <c:strRef>
              <c:f>Arkusz1!$C$1</c:f>
              <c:strCache>
                <c:ptCount val="1"/>
                <c:pt idx="0">
                  <c:v>Kolumna2</c:v>
                </c:pt>
              </c:strCache>
            </c:strRef>
          </c:tx>
          <c:invertIfNegative val="0"/>
          <c:cat>
            <c:strRef>
              <c:f>Arkusz1!$A$2:$A$6</c:f>
              <c:strCache>
                <c:ptCount val="5"/>
                <c:pt idx="0">
                  <c:v>Szkoła</c:v>
                </c:pt>
                <c:pt idx="1">
                  <c:v>Gmina</c:v>
                </c:pt>
                <c:pt idx="2">
                  <c:v>Powiat</c:v>
                </c:pt>
                <c:pt idx="3">
                  <c:v>Województwo</c:v>
                </c:pt>
                <c:pt idx="4">
                  <c:v>Kraj</c:v>
                </c:pt>
              </c:strCache>
            </c:strRef>
          </c:cat>
          <c:val>
            <c:numRef>
              <c:f>Arkusz1!$C$2:$C$6</c:f>
              <c:numCache>
                <c:formatCode>General</c:formatCode>
                <c:ptCount val="5"/>
              </c:numCache>
            </c:numRef>
          </c:val>
          <c:extLst>
            <c:ext xmlns:c16="http://schemas.microsoft.com/office/drawing/2014/chart" uri="{C3380CC4-5D6E-409C-BE32-E72D297353CC}">
              <c16:uniqueId val="{00000001-6427-4359-93B1-F7B979F27338}"/>
            </c:ext>
          </c:extLst>
        </c:ser>
        <c:ser>
          <c:idx val="2"/>
          <c:order val="2"/>
          <c:tx>
            <c:strRef>
              <c:f>Arkusz1!$D$1</c:f>
              <c:strCache>
                <c:ptCount val="1"/>
                <c:pt idx="0">
                  <c:v>Kolumna1</c:v>
                </c:pt>
              </c:strCache>
            </c:strRef>
          </c:tx>
          <c:invertIfNegative val="0"/>
          <c:cat>
            <c:strRef>
              <c:f>Arkusz1!$A$2:$A$6</c:f>
              <c:strCache>
                <c:ptCount val="5"/>
                <c:pt idx="0">
                  <c:v>Szkoła</c:v>
                </c:pt>
                <c:pt idx="1">
                  <c:v>Gmina</c:v>
                </c:pt>
                <c:pt idx="2">
                  <c:v>Powiat</c:v>
                </c:pt>
                <c:pt idx="3">
                  <c:v>Województwo</c:v>
                </c:pt>
                <c:pt idx="4">
                  <c:v>Kraj</c:v>
                </c:pt>
              </c:strCache>
            </c:strRef>
          </c:cat>
          <c:val>
            <c:numRef>
              <c:f>Arkusz1!$D$2:$D$6</c:f>
              <c:numCache>
                <c:formatCode>General</c:formatCode>
                <c:ptCount val="5"/>
              </c:numCache>
            </c:numRef>
          </c:val>
          <c:extLst>
            <c:ext xmlns:c16="http://schemas.microsoft.com/office/drawing/2014/chart" uri="{C3380CC4-5D6E-409C-BE32-E72D297353CC}">
              <c16:uniqueId val="{00000002-6427-4359-93B1-F7B979F2733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1"/>
        <c:axId val="110002944"/>
        <c:axId val="110004480"/>
      </c:barChart>
      <c:catAx>
        <c:axId val="11000294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110004480"/>
        <c:crosses val="autoZero"/>
        <c:auto val="1"/>
        <c:lblAlgn val="ctr"/>
        <c:lblOffset val="100"/>
        <c:noMultiLvlLbl val="0"/>
      </c:catAx>
      <c:valAx>
        <c:axId val="11000448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10002944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pl-PL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ytuł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17" name="Podtytuł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l-PL"/>
              <a:t>Kliknij, aby edytować styl wzorca podtytułu</a:t>
            </a:r>
            <a:endParaRPr kumimoji="0" lang="en-US"/>
          </a:p>
        </p:txBody>
      </p:sp>
      <p:sp>
        <p:nvSpPr>
          <p:cNvPr id="30" name="Symbol zastępczy daty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DAA93-A84C-4C44-A97C-7282B1B8C18D}" type="datetimeFigureOut">
              <a:rPr lang="pl-PL" smtClean="0"/>
              <a:pPr/>
              <a:t>25.11.2024</a:t>
            </a:fld>
            <a:endParaRPr lang="pl-PL"/>
          </a:p>
        </p:txBody>
      </p:sp>
      <p:sp>
        <p:nvSpPr>
          <p:cNvPr id="19" name="Symbol zastępczy stopki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27" name="Symbol zastępczy numeru slajd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2BB87-5E81-4263-AE92-6433C7D21B29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DAA93-A84C-4C44-A97C-7282B1B8C18D}" type="datetimeFigureOut">
              <a:rPr lang="pl-PL" smtClean="0"/>
              <a:pPr/>
              <a:t>25.11.2024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2BB87-5E81-4263-AE92-6433C7D21B29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DAA93-A84C-4C44-A97C-7282B1B8C18D}" type="datetimeFigureOut">
              <a:rPr lang="pl-PL" smtClean="0"/>
              <a:pPr/>
              <a:t>25.11.2024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2BB87-5E81-4263-AE92-6433C7D21B29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DAA93-A84C-4C44-A97C-7282B1B8C18D}" type="datetimeFigureOut">
              <a:rPr lang="pl-PL" smtClean="0"/>
              <a:pPr/>
              <a:t>25.11.2024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2BB87-5E81-4263-AE92-6433C7D21B29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DAA93-A84C-4C44-A97C-7282B1B8C18D}" type="datetimeFigureOut">
              <a:rPr lang="pl-PL" smtClean="0"/>
              <a:pPr/>
              <a:t>25.11.2024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2BB87-5E81-4263-AE92-6433C7D21B29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DAA93-A84C-4C44-A97C-7282B1B8C18D}" type="datetimeFigureOut">
              <a:rPr lang="pl-PL" smtClean="0"/>
              <a:pPr/>
              <a:t>25.11.2024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2BB87-5E81-4263-AE92-6433C7D21B29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l-PL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l-PL"/>
              <a:t>Kliknij, aby edytować style wzorca tekstu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DAA93-A84C-4C44-A97C-7282B1B8C18D}" type="datetimeFigureOut">
              <a:rPr lang="pl-PL" smtClean="0"/>
              <a:pPr/>
              <a:t>25.11.2024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2BB87-5E81-4263-AE92-6433C7D21B29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DAA93-A84C-4C44-A97C-7282B1B8C18D}" type="datetimeFigureOut">
              <a:rPr lang="pl-PL" smtClean="0"/>
              <a:pPr/>
              <a:t>25.11.2024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2BB87-5E81-4263-AE92-6433C7D21B29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DAA93-A84C-4C44-A97C-7282B1B8C18D}" type="datetimeFigureOut">
              <a:rPr lang="pl-PL" smtClean="0"/>
              <a:pPr/>
              <a:t>25.11.2024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2BB87-5E81-4263-AE92-6433C7D21B29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DAA93-A84C-4C44-A97C-7282B1B8C18D}" type="datetimeFigureOut">
              <a:rPr lang="pl-PL" smtClean="0"/>
              <a:pPr/>
              <a:t>25.11.2024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2BB87-5E81-4263-AE92-6433C7D21B29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ze ściętym i zaokrąglonym rogiem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Trójkąt prostokątny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DAA93-A84C-4C44-A97C-7282B1B8C18D}" type="datetimeFigureOut">
              <a:rPr lang="pl-PL" smtClean="0"/>
              <a:pPr/>
              <a:t>25.11.2024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91A2BB87-5E81-4263-AE92-6433C7D21B29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l-PL"/>
              <a:t>Kliknij ikonę, aby dodać obraz</a:t>
            </a:r>
            <a:endParaRPr kumimoji="0" lang="en-US" dirty="0"/>
          </a:p>
        </p:txBody>
      </p:sp>
      <p:sp>
        <p:nvSpPr>
          <p:cNvPr id="10" name="Dowolny kształt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Dowolny kształt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3D4A8"/>
            </a:gs>
            <a:gs pos="25000">
              <a:srgbClr val="21D6E0"/>
            </a:gs>
            <a:gs pos="75000">
              <a:srgbClr val="0087E6"/>
            </a:gs>
            <a:gs pos="100000">
              <a:srgbClr val="005CBF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owolny kształt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Dowolny kształt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Symbol zastępczy tytułu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0" name="Symbol zastępczy tekstu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l-PL"/>
              <a:t>Kliknij, aby edytować style wzorca tekstu</a:t>
            </a:r>
          </a:p>
          <a:p>
            <a:pPr lvl="1" eaLnBrk="1" latinLnBrk="0" hangingPunct="1"/>
            <a:r>
              <a:rPr kumimoji="0" lang="pl-PL"/>
              <a:t>Drugi poziom</a:t>
            </a:r>
          </a:p>
          <a:p>
            <a:pPr lvl="2" eaLnBrk="1" latinLnBrk="0" hangingPunct="1"/>
            <a:r>
              <a:rPr kumimoji="0" lang="pl-PL"/>
              <a:t>Trzeci poziom</a:t>
            </a:r>
          </a:p>
          <a:p>
            <a:pPr lvl="3" eaLnBrk="1" latinLnBrk="0" hangingPunct="1"/>
            <a:r>
              <a:rPr kumimoji="0" lang="pl-PL"/>
              <a:t>Czwarty poziom</a:t>
            </a:r>
          </a:p>
          <a:p>
            <a:pPr lvl="4" eaLnBrk="1" latinLnBrk="0" hangingPunct="1"/>
            <a:r>
              <a:rPr kumimoji="0" lang="pl-PL"/>
              <a:t>Piąty poziom</a:t>
            </a:r>
            <a:endParaRPr kumimoji="0" lang="en-US"/>
          </a:p>
        </p:txBody>
      </p:sp>
      <p:sp>
        <p:nvSpPr>
          <p:cNvPr id="10" name="Symbol zastępczy daty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D1DAA93-A84C-4C44-A97C-7282B1B8C18D}" type="datetimeFigureOut">
              <a:rPr lang="pl-PL" smtClean="0"/>
              <a:pPr/>
              <a:t>25.11.2024</a:t>
            </a:fld>
            <a:endParaRPr lang="pl-PL"/>
          </a:p>
        </p:txBody>
      </p:sp>
      <p:sp>
        <p:nvSpPr>
          <p:cNvPr id="22" name="Symbol zastępczy stopki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18" name="Symbol zastępczy numeru slajdu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1A2BB87-5E81-4263-AE92-6433C7D21B29}" type="slidenum">
              <a:rPr lang="pl-PL" smtClean="0"/>
              <a:pPr/>
              <a:t>‹#›</a:t>
            </a:fld>
            <a:endParaRPr lang="pl-PL"/>
          </a:p>
        </p:txBody>
      </p:sp>
      <p:grpSp>
        <p:nvGrpSpPr>
          <p:cNvPr id="2" name="Grupa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Dowolny kształt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Dowolny kształt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533400" y="2564904"/>
            <a:ext cx="7851648" cy="1944216"/>
          </a:xfrm>
        </p:spPr>
        <p:txBody>
          <a:bodyPr/>
          <a:lstStyle/>
          <a:p>
            <a:pPr algn="ctr"/>
            <a:r>
              <a:rPr lang="pl-PL" dirty="0">
                <a:solidFill>
                  <a:schemeClr val="tx2"/>
                </a:solidFill>
              </a:rPr>
              <a:t>EGZAMIN ÓSMOKLASISTY</a:t>
            </a:r>
            <a:br>
              <a:rPr lang="pl-PL" dirty="0"/>
            </a:br>
            <a:r>
              <a:rPr lang="pl-PL" dirty="0">
                <a:solidFill>
                  <a:schemeClr val="tx2"/>
                </a:solidFill>
              </a:rPr>
              <a:t>2024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 flipV="1">
            <a:off x="533400" y="4981136"/>
            <a:ext cx="7854696" cy="104048"/>
          </a:xfrm>
        </p:spPr>
        <p:txBody>
          <a:bodyPr>
            <a:normAutofit fontScale="25000" lnSpcReduction="20000"/>
          </a:bodyPr>
          <a:lstStyle/>
          <a:p>
            <a:endParaRPr lang="pl-PL" dirty="0"/>
          </a:p>
        </p:txBody>
      </p:sp>
      <p:pic>
        <p:nvPicPr>
          <p:cNvPr id="4" name="Obraz 3" descr="C:\Users\sekretariat\Desktop\logosp2.pn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836712"/>
            <a:ext cx="7704856" cy="11521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Wykres 1"/>
          <p:cNvGraphicFramePr/>
          <p:nvPr/>
        </p:nvGraphicFramePr>
        <p:xfrm>
          <a:off x="1524000" y="1700808"/>
          <a:ext cx="6096000" cy="37601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3933056"/>
            <a:ext cx="8305800" cy="2376264"/>
          </a:xfrm>
        </p:spPr>
        <p:txBody>
          <a:bodyPr>
            <a:normAutofit fontScale="90000"/>
          </a:bodyPr>
          <a:lstStyle/>
          <a:p>
            <a:pPr algn="ctr"/>
            <a:br>
              <a:rPr lang="pl-PL" b="1" dirty="0">
                <a:solidFill>
                  <a:schemeClr val="bg2"/>
                </a:solidFill>
              </a:rPr>
            </a:br>
            <a:br>
              <a:rPr lang="pl-PL" b="1" dirty="0">
                <a:solidFill>
                  <a:schemeClr val="bg2"/>
                </a:solidFill>
              </a:rPr>
            </a:br>
            <a:br>
              <a:rPr lang="pl-PL" b="1" dirty="0">
                <a:solidFill>
                  <a:schemeClr val="bg2"/>
                </a:solidFill>
              </a:rPr>
            </a:br>
            <a:br>
              <a:rPr lang="pl-PL" b="1" dirty="0">
                <a:solidFill>
                  <a:schemeClr val="bg2"/>
                </a:solidFill>
              </a:rPr>
            </a:br>
            <a:br>
              <a:rPr lang="pl-PL" b="1" dirty="0">
                <a:solidFill>
                  <a:schemeClr val="bg2"/>
                </a:solidFill>
              </a:rPr>
            </a:br>
            <a:br>
              <a:rPr lang="pl-PL" b="1" dirty="0">
                <a:solidFill>
                  <a:schemeClr val="bg2"/>
                </a:solidFill>
              </a:rPr>
            </a:br>
            <a:br>
              <a:rPr lang="pl-PL" b="1" dirty="0">
                <a:solidFill>
                  <a:schemeClr val="bg2"/>
                </a:solidFill>
              </a:rPr>
            </a:br>
            <a:br>
              <a:rPr lang="pl-PL" b="1" dirty="0">
                <a:solidFill>
                  <a:schemeClr val="bg2"/>
                </a:solidFill>
              </a:rPr>
            </a:br>
            <a:br>
              <a:rPr lang="pl-PL" b="1" dirty="0">
                <a:solidFill>
                  <a:schemeClr val="bg2"/>
                </a:solidFill>
              </a:rPr>
            </a:br>
            <a:br>
              <a:rPr lang="pl-PL" b="1" dirty="0">
                <a:solidFill>
                  <a:schemeClr val="bg2"/>
                </a:solidFill>
              </a:rPr>
            </a:br>
            <a:br>
              <a:rPr lang="pl-PL" b="1" dirty="0">
                <a:solidFill>
                  <a:schemeClr val="bg2"/>
                </a:solidFill>
              </a:rPr>
            </a:br>
            <a:br>
              <a:rPr lang="pl-PL" b="1" dirty="0">
                <a:solidFill>
                  <a:schemeClr val="bg2"/>
                </a:solidFill>
              </a:rPr>
            </a:br>
            <a:br>
              <a:rPr lang="pl-PL" b="1" dirty="0">
                <a:solidFill>
                  <a:schemeClr val="bg2"/>
                </a:solidFill>
              </a:rPr>
            </a:br>
            <a:br>
              <a:rPr lang="pl-PL" b="1" dirty="0">
                <a:solidFill>
                  <a:schemeClr val="bg2"/>
                </a:solidFill>
              </a:rPr>
            </a:br>
            <a:br>
              <a:rPr lang="pl-PL" b="1" dirty="0">
                <a:solidFill>
                  <a:schemeClr val="bg2"/>
                </a:solidFill>
              </a:rPr>
            </a:br>
            <a:br>
              <a:rPr lang="pl-PL" b="1" dirty="0">
                <a:solidFill>
                  <a:schemeClr val="bg2"/>
                </a:solidFill>
              </a:rPr>
            </a:br>
            <a:br>
              <a:rPr lang="pl-PL" b="1" dirty="0">
                <a:solidFill>
                  <a:schemeClr val="bg2"/>
                </a:solidFill>
              </a:rPr>
            </a:br>
            <a:br>
              <a:rPr lang="pl-PL" b="1" dirty="0">
                <a:solidFill>
                  <a:schemeClr val="bg2"/>
                </a:solidFill>
              </a:rPr>
            </a:br>
            <a:br>
              <a:rPr lang="pl-PL" b="1" dirty="0">
                <a:solidFill>
                  <a:schemeClr val="bg2"/>
                </a:solidFill>
              </a:rPr>
            </a:br>
            <a:br>
              <a:rPr lang="pl-PL" b="1" dirty="0">
                <a:solidFill>
                  <a:schemeClr val="bg2"/>
                </a:solidFill>
              </a:rPr>
            </a:br>
            <a:br>
              <a:rPr lang="pl-PL" b="1" dirty="0">
                <a:solidFill>
                  <a:schemeClr val="bg2"/>
                </a:solidFill>
              </a:rPr>
            </a:br>
            <a:br>
              <a:rPr lang="pl-PL" b="1" dirty="0">
                <a:solidFill>
                  <a:schemeClr val="bg2"/>
                </a:solidFill>
              </a:rPr>
            </a:br>
            <a:br>
              <a:rPr lang="pl-PL" b="1" dirty="0">
                <a:solidFill>
                  <a:schemeClr val="bg2"/>
                </a:solidFill>
              </a:rPr>
            </a:br>
            <a:br>
              <a:rPr lang="pl-PL" b="1" dirty="0">
                <a:solidFill>
                  <a:schemeClr val="bg2"/>
                </a:solidFill>
              </a:rPr>
            </a:br>
            <a:r>
              <a:rPr lang="pl-PL" b="1" dirty="0">
                <a:solidFill>
                  <a:schemeClr val="bg2"/>
                </a:solidFill>
              </a:rPr>
              <a:t>Język polski </a:t>
            </a:r>
            <a:br>
              <a:rPr lang="pl-PL" b="1" dirty="0">
                <a:solidFill>
                  <a:schemeClr val="bg2"/>
                </a:solidFill>
              </a:rPr>
            </a:br>
            <a:r>
              <a:rPr lang="pl-PL" sz="3600" b="1" dirty="0">
                <a:solidFill>
                  <a:schemeClr val="bg2"/>
                </a:solidFill>
              </a:rPr>
              <a:t>Procentowy wynik egzaminu klas ósmych na tle gminy, powiatu, województwa i kraju</a:t>
            </a:r>
            <a:br>
              <a:rPr lang="pl-PL" dirty="0">
                <a:solidFill>
                  <a:schemeClr val="bg2"/>
                </a:solidFill>
              </a:rPr>
            </a:br>
            <a:br>
              <a:rPr lang="pl-PL" dirty="0"/>
            </a:br>
            <a:r>
              <a:rPr lang="pl-PL" b="1" dirty="0"/>
              <a:t>                                                            </a:t>
            </a:r>
            <a:br>
              <a:rPr lang="pl-PL" dirty="0"/>
            </a:br>
            <a:endParaRPr lang="pl-PL" dirty="0"/>
          </a:p>
        </p:txBody>
      </p:sp>
      <p:pic>
        <p:nvPicPr>
          <p:cNvPr id="3" name="Obraz 2" descr="C:\Users\sekretariat\Desktop\logosp2.pn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476672"/>
            <a:ext cx="7704856" cy="936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a 1"/>
          <p:cNvGraphicFramePr>
            <a:graphicFrameLocks noGrp="1"/>
          </p:cNvGraphicFramePr>
          <p:nvPr/>
        </p:nvGraphicFramePr>
        <p:xfrm>
          <a:off x="467544" y="2708920"/>
          <a:ext cx="7848872" cy="2325748"/>
        </p:xfrm>
        <a:graphic>
          <a:graphicData uri="http://schemas.openxmlformats.org/drawingml/2006/table">
            <a:tbl>
              <a:tblPr/>
              <a:tblGrid>
                <a:gridCol w="14401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121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5618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2819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1216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0935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b="1" dirty="0"/>
                        <a:t>szkoła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b="1" dirty="0"/>
                        <a:t>Gmina (obszar wiejski)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b="1" dirty="0"/>
                        <a:t>powiat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b="1" dirty="0"/>
                        <a:t>województwo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b="1" dirty="0"/>
                        <a:t>kraj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3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9788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sz="2400" b="1" dirty="0">
                          <a:solidFill>
                            <a:schemeClr val="bg2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53,82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sz="2400" b="1" dirty="0">
                          <a:solidFill>
                            <a:schemeClr val="bg2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Stanin</a:t>
                      </a:r>
                      <a:r>
                        <a:rPr lang="pl-PL" sz="2400" b="1" baseline="0" dirty="0">
                          <a:solidFill>
                            <a:schemeClr val="bg2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4</a:t>
                      </a:r>
                      <a:endParaRPr lang="pl-PL" sz="2400" b="1" dirty="0">
                        <a:solidFill>
                          <a:schemeClr val="bg2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sz="2400" b="1" dirty="0">
                          <a:solidFill>
                            <a:schemeClr val="bg2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53,82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sz="2400" b="1" dirty="0">
                          <a:solidFill>
                            <a:schemeClr val="bg2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52,87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sz="2400" b="1" dirty="0">
                          <a:solidFill>
                            <a:schemeClr val="bg2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57,48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sz="2400" b="1" dirty="0">
                          <a:solidFill>
                            <a:schemeClr val="bg2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61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pic>
        <p:nvPicPr>
          <p:cNvPr id="3" name="Obraz 2" descr="C:\Users\sekretariat\Desktop\logosp2.pn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404664"/>
            <a:ext cx="7704856" cy="11521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Wykres 1"/>
          <p:cNvGraphicFramePr/>
          <p:nvPr/>
        </p:nvGraphicFramePr>
        <p:xfrm>
          <a:off x="1524000" y="1700808"/>
          <a:ext cx="6096000" cy="37601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95536" y="2204864"/>
            <a:ext cx="8305800" cy="2808312"/>
          </a:xfrm>
        </p:spPr>
        <p:txBody>
          <a:bodyPr>
            <a:normAutofit fontScale="90000"/>
          </a:bodyPr>
          <a:lstStyle/>
          <a:p>
            <a:pPr algn="ctr"/>
            <a:br>
              <a:rPr lang="pl-PL" b="1" dirty="0">
                <a:solidFill>
                  <a:schemeClr val="bg2"/>
                </a:solidFill>
              </a:rPr>
            </a:br>
            <a:br>
              <a:rPr lang="pl-PL" b="1" dirty="0">
                <a:solidFill>
                  <a:schemeClr val="bg2"/>
                </a:solidFill>
              </a:rPr>
            </a:br>
            <a:r>
              <a:rPr lang="pl-PL" b="1" dirty="0">
                <a:solidFill>
                  <a:schemeClr val="bg2"/>
                </a:solidFill>
              </a:rPr>
              <a:t>Matematyka </a:t>
            </a:r>
            <a:br>
              <a:rPr lang="pl-PL" b="1" dirty="0">
                <a:solidFill>
                  <a:schemeClr val="bg2"/>
                </a:solidFill>
              </a:rPr>
            </a:br>
            <a:r>
              <a:rPr lang="pl-PL" sz="3600" b="1" dirty="0">
                <a:solidFill>
                  <a:schemeClr val="bg2"/>
                </a:solidFill>
              </a:rPr>
              <a:t>Procentowy wynik egzaminu klas ósmych na tle gminy, powiatu,  województwa i kraju</a:t>
            </a:r>
            <a:br>
              <a:rPr lang="pl-PL" sz="3600" dirty="0"/>
            </a:br>
            <a:endParaRPr lang="pl-PL" sz="3600" dirty="0"/>
          </a:p>
        </p:txBody>
      </p:sp>
      <p:pic>
        <p:nvPicPr>
          <p:cNvPr id="3" name="Obraz 2" descr="C:\Users\sekretariat\Desktop\logosp2.pn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548680"/>
            <a:ext cx="7704856" cy="11521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a 1"/>
          <p:cNvGraphicFramePr>
            <a:graphicFrameLocks noGrp="1"/>
          </p:cNvGraphicFramePr>
          <p:nvPr/>
        </p:nvGraphicFramePr>
        <p:xfrm>
          <a:off x="539552" y="2780928"/>
          <a:ext cx="7632848" cy="3293534"/>
        </p:xfrm>
        <a:graphic>
          <a:graphicData uri="http://schemas.openxmlformats.org/drawingml/2006/table">
            <a:tbl>
              <a:tblPr/>
              <a:tblGrid>
                <a:gridCol w="15121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121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5618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8456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6776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23003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sz="1800" b="1" dirty="0">
                          <a:latin typeface="Times New Roman"/>
                          <a:ea typeface="Calibri"/>
                          <a:cs typeface="Times New Roman"/>
                        </a:rPr>
                        <a:t>szkoła</a:t>
                      </a:r>
                      <a:endParaRPr lang="pl-PL" sz="1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sz="1800" b="1" dirty="0">
                          <a:latin typeface="Times New Roman"/>
                          <a:ea typeface="Calibri"/>
                          <a:cs typeface="Times New Roman"/>
                        </a:rPr>
                        <a:t>Gmina (obszar wiejski)</a:t>
                      </a:r>
                      <a:endParaRPr lang="pl-PL" sz="1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sz="1800" b="1" dirty="0">
                          <a:latin typeface="Times New Roman"/>
                          <a:ea typeface="Calibri"/>
                          <a:cs typeface="Times New Roman"/>
                        </a:rPr>
                        <a:t>powiat</a:t>
                      </a:r>
                      <a:endParaRPr lang="pl-PL" sz="1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sz="1800" b="1" dirty="0">
                          <a:latin typeface="Times New Roman"/>
                          <a:ea typeface="Calibri"/>
                          <a:cs typeface="Times New Roman"/>
                        </a:rPr>
                        <a:t>województwo</a:t>
                      </a:r>
                      <a:endParaRPr lang="pl-PL" sz="1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sz="1800" b="1" dirty="0">
                          <a:latin typeface="Times New Roman"/>
                          <a:ea typeface="Calibri"/>
                          <a:cs typeface="Times New Roman"/>
                        </a:rPr>
                        <a:t>kraj</a:t>
                      </a:r>
                      <a:endParaRPr lang="pl-PL" sz="1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3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3020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sz="2400" b="1" dirty="0">
                          <a:solidFill>
                            <a:schemeClr val="bg2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42,18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pl-PL" sz="2400" b="1" dirty="0">
                        <a:solidFill>
                          <a:schemeClr val="bg2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sz="2400" b="1" dirty="0">
                          <a:solidFill>
                            <a:schemeClr val="bg2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Stanin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sz="2400" b="1" dirty="0">
                          <a:solidFill>
                            <a:schemeClr val="bg2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sz="2400" b="1" dirty="0">
                          <a:solidFill>
                            <a:schemeClr val="bg2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42,18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sz="2400" b="1" dirty="0">
                          <a:solidFill>
                            <a:schemeClr val="bg2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42,50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sz="2400" b="1" dirty="0">
                          <a:solidFill>
                            <a:schemeClr val="bg2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49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sz="2400" b="1" dirty="0">
                          <a:solidFill>
                            <a:schemeClr val="bg2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52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pic>
        <p:nvPicPr>
          <p:cNvPr id="3" name="Obraz 2" descr="C:\Users\sekretariat\Desktop\logosp2.pn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404664"/>
            <a:ext cx="7704856" cy="11521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Wykres 1"/>
          <p:cNvGraphicFramePr/>
          <p:nvPr/>
        </p:nvGraphicFramePr>
        <p:xfrm>
          <a:off x="1524000" y="1700808"/>
          <a:ext cx="6096000" cy="37601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924944"/>
            <a:ext cx="8305800" cy="3024336"/>
          </a:xfrm>
        </p:spPr>
        <p:txBody>
          <a:bodyPr>
            <a:normAutofit/>
          </a:bodyPr>
          <a:lstStyle/>
          <a:p>
            <a:pPr algn="ctr"/>
            <a:r>
              <a:rPr lang="pl-PL" b="1" dirty="0">
                <a:solidFill>
                  <a:schemeClr val="bg2"/>
                </a:solidFill>
              </a:rPr>
              <a:t>Język angielski </a:t>
            </a:r>
            <a:br>
              <a:rPr lang="pl-PL" b="1" dirty="0">
                <a:solidFill>
                  <a:schemeClr val="bg2"/>
                </a:solidFill>
              </a:rPr>
            </a:br>
            <a:r>
              <a:rPr lang="pl-PL" sz="3600" b="1" dirty="0">
                <a:solidFill>
                  <a:schemeClr val="bg2"/>
                </a:solidFill>
              </a:rPr>
              <a:t>Procentowy wynik egzaminu  na tle gminy, powiatu,  województwa i kraju</a:t>
            </a:r>
            <a:br>
              <a:rPr lang="pl-PL" dirty="0"/>
            </a:br>
            <a:endParaRPr lang="pl-PL" dirty="0"/>
          </a:p>
        </p:txBody>
      </p:sp>
      <p:pic>
        <p:nvPicPr>
          <p:cNvPr id="3" name="Obraz 2" descr="C:\Users\sekretariat\Desktop\logosp2.pn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548680"/>
            <a:ext cx="7704856" cy="11521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a 1"/>
          <p:cNvGraphicFramePr>
            <a:graphicFrameLocks noGrp="1"/>
          </p:cNvGraphicFramePr>
          <p:nvPr/>
        </p:nvGraphicFramePr>
        <p:xfrm>
          <a:off x="539552" y="3573016"/>
          <a:ext cx="7848873" cy="2551420"/>
        </p:xfrm>
        <a:graphic>
          <a:graphicData uri="http://schemas.openxmlformats.org/drawingml/2006/table">
            <a:tbl>
              <a:tblPr/>
              <a:tblGrid>
                <a:gridCol w="17281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2819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1216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03554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sz="1800" b="1" dirty="0">
                          <a:latin typeface="Times New Roman"/>
                          <a:ea typeface="Calibri"/>
                          <a:cs typeface="Times New Roman"/>
                        </a:rPr>
                        <a:t>szkoła</a:t>
                      </a:r>
                      <a:endParaRPr lang="pl-PL" sz="1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sz="1800" b="1" dirty="0">
                          <a:latin typeface="Times New Roman"/>
                          <a:ea typeface="Calibri"/>
                          <a:cs typeface="Times New Roman"/>
                        </a:rPr>
                        <a:t>Gmina (obszar wiejski)</a:t>
                      </a:r>
                      <a:endParaRPr lang="pl-PL" sz="1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sz="1800" b="1">
                          <a:latin typeface="Times New Roman"/>
                          <a:ea typeface="Calibri"/>
                          <a:cs typeface="Times New Roman"/>
                        </a:rPr>
                        <a:t>powiat</a:t>
                      </a:r>
                      <a:endParaRPr lang="pl-PL" sz="18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sz="1800" b="1">
                          <a:latin typeface="Times New Roman"/>
                          <a:ea typeface="Calibri"/>
                          <a:cs typeface="Times New Roman"/>
                        </a:rPr>
                        <a:t>województwo</a:t>
                      </a:r>
                      <a:endParaRPr lang="pl-PL" sz="18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sz="1800" b="1" dirty="0">
                          <a:latin typeface="Times New Roman"/>
                          <a:ea typeface="Calibri"/>
                          <a:cs typeface="Times New Roman"/>
                        </a:rPr>
                        <a:t>kraj</a:t>
                      </a:r>
                      <a:endParaRPr lang="pl-PL" sz="1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3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7723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sz="2400" b="1" dirty="0">
                          <a:solidFill>
                            <a:schemeClr val="bg2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55,27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sz="2400" b="1" dirty="0">
                          <a:solidFill>
                            <a:schemeClr val="bg2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Stanin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sz="2400" b="1" dirty="0">
                          <a:solidFill>
                            <a:schemeClr val="bg2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sz="2400" b="1" dirty="0">
                          <a:solidFill>
                            <a:schemeClr val="bg2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55,27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sz="2400" b="1" dirty="0">
                          <a:solidFill>
                            <a:schemeClr val="bg2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61,11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sz="2400" b="1" dirty="0">
                          <a:solidFill>
                            <a:schemeClr val="bg2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64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sz="2400" b="1" dirty="0">
                          <a:solidFill>
                            <a:schemeClr val="bg2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66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pic>
        <p:nvPicPr>
          <p:cNvPr id="3" name="Obraz 2" descr="C:\Users\sekretariat\Desktop\logosp2.pn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404664"/>
            <a:ext cx="7704856" cy="11521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rzepływ">
  <a:themeElements>
    <a:clrScheme name="Przepły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Przepły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rzepły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96</TotalTime>
  <Words>133</Words>
  <Application>Microsoft Office PowerPoint</Application>
  <PresentationFormat>Pokaz na ekranie (4:3)</PresentationFormat>
  <Paragraphs>40</Paragraphs>
  <Slides>10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10</vt:i4>
      </vt:variant>
    </vt:vector>
  </HeadingPairs>
  <TitlesOfParts>
    <vt:vector size="15" baseType="lpstr">
      <vt:lpstr>Calibri</vt:lpstr>
      <vt:lpstr>Constantia</vt:lpstr>
      <vt:lpstr>Times New Roman</vt:lpstr>
      <vt:lpstr>Wingdings 2</vt:lpstr>
      <vt:lpstr>Przepływ</vt:lpstr>
      <vt:lpstr>EGZAMIN ÓSMOKLASISTY 2024</vt:lpstr>
      <vt:lpstr>                        Język polski  Procentowy wynik egzaminu klas ósmych na tle gminy, powiatu, województwa i kraju                                                               </vt:lpstr>
      <vt:lpstr>Prezentacja programu PowerPoint</vt:lpstr>
      <vt:lpstr>Prezentacja programu PowerPoint</vt:lpstr>
      <vt:lpstr>  Matematyka  Procentowy wynik egzaminu klas ósmych na tle gminy, powiatu,  województwa i kraju </vt:lpstr>
      <vt:lpstr>Prezentacja programu PowerPoint</vt:lpstr>
      <vt:lpstr>Prezentacja programu PowerPoint</vt:lpstr>
      <vt:lpstr>Język angielski  Procentowy wynik egzaminu  na tle gminy, powiatu,  województwa i kraju </vt:lpstr>
      <vt:lpstr>Prezentacja programu PowerPoint</vt:lpstr>
      <vt:lpstr>Prezentacja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Slajd 1</dc:title>
  <dc:creator>HP</dc:creator>
  <cp:lastModifiedBy>Kamilla Staniszewska</cp:lastModifiedBy>
  <cp:revision>23</cp:revision>
  <cp:lastPrinted>2024-11-25T09:18:05Z</cp:lastPrinted>
  <dcterms:created xsi:type="dcterms:W3CDTF">2021-10-26T15:54:43Z</dcterms:created>
  <dcterms:modified xsi:type="dcterms:W3CDTF">2024-11-25T09:18:37Z</dcterms:modified>
</cp:coreProperties>
</file>